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5"/>
  </p:notesMasterIdLst>
  <p:sldIdLst>
    <p:sldId id="256" r:id="rId2"/>
    <p:sldId id="257" r:id="rId3"/>
    <p:sldId id="258" r:id="rId4"/>
    <p:sldId id="259" r:id="rId5"/>
    <p:sldId id="260" r:id="rId6"/>
    <p:sldId id="261" r:id="rId7"/>
    <p:sldId id="266" r:id="rId8"/>
    <p:sldId id="267" r:id="rId9"/>
    <p:sldId id="268" r:id="rId10"/>
    <p:sldId id="262" r:id="rId11"/>
    <p:sldId id="263" r:id="rId12"/>
    <p:sldId id="264" r:id="rId13"/>
    <p:sldId id="265" r:id="rId14"/>
  </p:sldIdLst>
  <p:sldSz cx="14630400" cy="8229600"/>
  <p:notesSz cx="8229600" cy="14630400"/>
  <p:embeddedFontLst>
    <p:embeddedFont>
      <p:font typeface="DM Sans" pitchFamily="2" charset="0"/>
      <p:regular r:id="rId16"/>
    </p:embeddedFont>
    <p:embeddedFont>
      <p:font typeface="DM Sans Semi Bold" panose="020B0604020202020204" charset="0"/>
      <p:regular r:id="rId17"/>
    </p:embeddedFont>
  </p:embeddedFontLst>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p:scale>
          <a:sx n="71" d="100"/>
          <a:sy n="71" d="100"/>
        </p:scale>
        <p:origin x="43" y="2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828957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10.xml"/><Relationship Id="rId5" Type="http://schemas.openxmlformats.org/officeDocument/2006/relationships/image" Target="../media/image23.png"/><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xml"/><Relationship Id="rId1" Type="http://schemas.openxmlformats.org/officeDocument/2006/relationships/slideLayout" Target="../slideLayouts/slideLayout5.xml"/><Relationship Id="rId5" Type="http://schemas.openxmlformats.org/officeDocument/2006/relationships/image" Target="../media/image8.jpg"/><Relationship Id="rId4" Type="http://schemas.openxmlformats.org/officeDocument/2006/relationships/image" Target="../media/image7.jp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Text 0"/>
          <p:cNvSpPr/>
          <p:nvPr/>
        </p:nvSpPr>
        <p:spPr>
          <a:xfrm>
            <a:off x="438983" y="344924"/>
            <a:ext cx="6046351" cy="391954"/>
          </a:xfrm>
          <a:prstGeom prst="rect">
            <a:avLst/>
          </a:prstGeom>
          <a:noFill/>
          <a:ln/>
        </p:spPr>
        <p:txBody>
          <a:bodyPr wrap="none" lIns="0" tIns="0" rIns="0" bIns="0" rtlCol="0" anchor="t"/>
          <a:lstStyle/>
          <a:p>
            <a:pPr marL="0" indent="0" algn="l">
              <a:lnSpc>
                <a:spcPts val="3050"/>
              </a:lnSpc>
              <a:buNone/>
            </a:pPr>
            <a:r>
              <a:rPr lang="en-US" sz="2450" dirty="0">
                <a:solidFill>
                  <a:srgbClr val="9C5461"/>
                </a:solidFill>
                <a:latin typeface="DM Sans Semi Bold" pitchFamily="34" charset="0"/>
                <a:ea typeface="DM Sans Semi Bold" pitchFamily="34" charset="-122"/>
                <a:cs typeface="DM Sans Semi Bold" pitchFamily="34" charset="-120"/>
              </a:rPr>
              <a:t>SmartBike : Présentation du Projet Bike5</a:t>
            </a:r>
            <a:endParaRPr lang="en-US" sz="2450" dirty="0"/>
          </a:p>
        </p:txBody>
      </p:sp>
      <p:sp>
        <p:nvSpPr>
          <p:cNvPr id="3" name="Shape 1"/>
          <p:cNvSpPr/>
          <p:nvPr/>
        </p:nvSpPr>
        <p:spPr>
          <a:xfrm>
            <a:off x="438983" y="987743"/>
            <a:ext cx="501729" cy="752594"/>
          </a:xfrm>
          <a:prstGeom prst="roundRect">
            <a:avLst>
              <a:gd name="adj" fmla="val 360007"/>
            </a:avLst>
          </a:prstGeom>
          <a:solidFill>
            <a:srgbClr val="FFCCD1"/>
          </a:solidFill>
          <a:ln w="7620">
            <a:solidFill>
              <a:srgbClr val="E5B2B7"/>
            </a:solidFill>
            <a:prstDash val="solid"/>
          </a:ln>
          <a:effectLst>
            <a:outerShdw dist="11430" dir="2700000" algn="bl" rotWithShape="0">
              <a:srgbClr val="E5B2B7">
                <a:alpha val="100000"/>
              </a:srgbClr>
            </a:outerShdw>
          </a:effectLst>
        </p:spPr>
      </p:sp>
      <p:sp>
        <p:nvSpPr>
          <p:cNvPr id="4" name="Text 2"/>
          <p:cNvSpPr/>
          <p:nvPr/>
        </p:nvSpPr>
        <p:spPr>
          <a:xfrm>
            <a:off x="595789" y="1246465"/>
            <a:ext cx="188119" cy="235148"/>
          </a:xfrm>
          <a:prstGeom prst="rect">
            <a:avLst/>
          </a:prstGeom>
          <a:noFill/>
          <a:ln/>
        </p:spPr>
        <p:txBody>
          <a:bodyPr wrap="none" lIns="0" tIns="0" rIns="0" bIns="0" rtlCol="0" anchor="t"/>
          <a:lstStyle/>
          <a:p>
            <a:pPr marL="0" indent="0" algn="l">
              <a:lnSpc>
                <a:spcPts val="1450"/>
              </a:lnSpc>
              <a:buNone/>
            </a:pPr>
            <a:r>
              <a:rPr lang="en-US" sz="1450" dirty="0">
                <a:solidFill>
                  <a:srgbClr val="4A4A4A"/>
                </a:solidFill>
                <a:latin typeface="DM Sans Semi Bold" pitchFamily="34" charset="0"/>
                <a:ea typeface="DM Sans Semi Bold" pitchFamily="34" charset="-122"/>
                <a:cs typeface="DM Sans Semi Bold" pitchFamily="34" charset="-120"/>
              </a:rPr>
              <a:t>1</a:t>
            </a:r>
            <a:endParaRPr lang="en-US" sz="1450" dirty="0"/>
          </a:p>
        </p:txBody>
      </p:sp>
      <p:sp>
        <p:nvSpPr>
          <p:cNvPr id="5" name="Text 3"/>
          <p:cNvSpPr/>
          <p:nvPr/>
        </p:nvSpPr>
        <p:spPr>
          <a:xfrm>
            <a:off x="1066086" y="1113115"/>
            <a:ext cx="1567934" cy="195977"/>
          </a:xfrm>
          <a:prstGeom prst="rect">
            <a:avLst/>
          </a:prstGeom>
          <a:noFill/>
          <a:ln/>
        </p:spPr>
        <p:txBody>
          <a:bodyPr wrap="none" lIns="0" tIns="0" rIns="0" bIns="0" rtlCol="0" anchor="t"/>
          <a:lstStyle/>
          <a:p>
            <a:pPr marL="0" indent="0" algn="l">
              <a:lnSpc>
                <a:spcPts val="1500"/>
              </a:lnSpc>
              <a:buNone/>
            </a:pPr>
            <a:r>
              <a:rPr lang="en-US" sz="1200" dirty="0">
                <a:solidFill>
                  <a:srgbClr val="4A4A4A"/>
                </a:solidFill>
                <a:latin typeface="DM Sans Semi Bold" pitchFamily="34" charset="0"/>
                <a:ea typeface="DM Sans Semi Bold" pitchFamily="34" charset="-122"/>
                <a:cs typeface="DM Sans Semi Bold" pitchFamily="34" charset="-120"/>
              </a:rPr>
              <a:t>Introduction</a:t>
            </a:r>
            <a:endParaRPr lang="en-US" sz="1200" dirty="0"/>
          </a:p>
        </p:txBody>
      </p:sp>
      <p:sp>
        <p:nvSpPr>
          <p:cNvPr id="6" name="Shape 4"/>
          <p:cNvSpPr/>
          <p:nvPr/>
        </p:nvSpPr>
        <p:spPr>
          <a:xfrm>
            <a:off x="438983" y="1865709"/>
            <a:ext cx="501729" cy="752594"/>
          </a:xfrm>
          <a:prstGeom prst="roundRect">
            <a:avLst>
              <a:gd name="adj" fmla="val 360007"/>
            </a:avLst>
          </a:prstGeom>
          <a:solidFill>
            <a:srgbClr val="FFCCD1"/>
          </a:solidFill>
          <a:ln w="7620">
            <a:solidFill>
              <a:srgbClr val="E5B2B7"/>
            </a:solidFill>
            <a:prstDash val="solid"/>
          </a:ln>
          <a:effectLst>
            <a:outerShdw dist="11430" dir="2700000" algn="bl" rotWithShape="0">
              <a:srgbClr val="E5B2B7">
                <a:alpha val="100000"/>
              </a:srgbClr>
            </a:outerShdw>
          </a:effectLst>
        </p:spPr>
      </p:sp>
      <p:sp>
        <p:nvSpPr>
          <p:cNvPr id="7" name="Text 5"/>
          <p:cNvSpPr/>
          <p:nvPr/>
        </p:nvSpPr>
        <p:spPr>
          <a:xfrm>
            <a:off x="595789" y="2124432"/>
            <a:ext cx="188119" cy="235148"/>
          </a:xfrm>
          <a:prstGeom prst="rect">
            <a:avLst/>
          </a:prstGeom>
          <a:noFill/>
          <a:ln/>
        </p:spPr>
        <p:txBody>
          <a:bodyPr wrap="none" lIns="0" tIns="0" rIns="0" bIns="0" rtlCol="0" anchor="t"/>
          <a:lstStyle/>
          <a:p>
            <a:pPr marL="0" indent="0" algn="l">
              <a:lnSpc>
                <a:spcPts val="1450"/>
              </a:lnSpc>
              <a:buNone/>
            </a:pPr>
            <a:r>
              <a:rPr lang="en-US" sz="1450" dirty="0">
                <a:solidFill>
                  <a:srgbClr val="4A4A4A"/>
                </a:solidFill>
                <a:latin typeface="DM Sans Semi Bold" pitchFamily="34" charset="0"/>
                <a:ea typeface="DM Sans Semi Bold" pitchFamily="34" charset="-122"/>
                <a:cs typeface="DM Sans Semi Bold" pitchFamily="34" charset="-120"/>
              </a:rPr>
              <a:t>2</a:t>
            </a:r>
            <a:endParaRPr lang="en-US" sz="1450" dirty="0"/>
          </a:p>
        </p:txBody>
      </p:sp>
      <p:sp>
        <p:nvSpPr>
          <p:cNvPr id="8" name="Text 6"/>
          <p:cNvSpPr/>
          <p:nvPr/>
        </p:nvSpPr>
        <p:spPr>
          <a:xfrm>
            <a:off x="1066086" y="1991082"/>
            <a:ext cx="1567934" cy="195977"/>
          </a:xfrm>
          <a:prstGeom prst="rect">
            <a:avLst/>
          </a:prstGeom>
          <a:noFill/>
          <a:ln/>
        </p:spPr>
        <p:txBody>
          <a:bodyPr wrap="none" lIns="0" tIns="0" rIns="0" bIns="0" rtlCol="0" anchor="t"/>
          <a:lstStyle/>
          <a:p>
            <a:pPr marL="0" indent="0" algn="l">
              <a:lnSpc>
                <a:spcPts val="1500"/>
              </a:lnSpc>
              <a:buNone/>
            </a:pPr>
            <a:r>
              <a:rPr lang="en-US" sz="1200" dirty="0">
                <a:solidFill>
                  <a:srgbClr val="4A4A4A"/>
                </a:solidFill>
                <a:latin typeface="DM Sans Semi Bold" pitchFamily="34" charset="0"/>
                <a:ea typeface="DM Sans Semi Bold" pitchFamily="34" charset="-122"/>
                <a:cs typeface="DM Sans Semi Bold" pitchFamily="34" charset="-120"/>
              </a:rPr>
              <a:t>Contexte du Projet</a:t>
            </a:r>
            <a:endParaRPr lang="en-US" sz="1200" dirty="0"/>
          </a:p>
        </p:txBody>
      </p:sp>
      <p:sp>
        <p:nvSpPr>
          <p:cNvPr id="9" name="Shape 7"/>
          <p:cNvSpPr/>
          <p:nvPr/>
        </p:nvSpPr>
        <p:spPr>
          <a:xfrm>
            <a:off x="438983" y="2743676"/>
            <a:ext cx="501729" cy="752594"/>
          </a:xfrm>
          <a:prstGeom prst="roundRect">
            <a:avLst>
              <a:gd name="adj" fmla="val 360007"/>
            </a:avLst>
          </a:prstGeom>
          <a:solidFill>
            <a:srgbClr val="FFCCD1"/>
          </a:solidFill>
          <a:ln w="7620">
            <a:solidFill>
              <a:srgbClr val="E5B2B7"/>
            </a:solidFill>
            <a:prstDash val="solid"/>
          </a:ln>
          <a:effectLst>
            <a:outerShdw dist="11430" dir="2700000" algn="bl" rotWithShape="0">
              <a:srgbClr val="E5B2B7">
                <a:alpha val="100000"/>
              </a:srgbClr>
            </a:outerShdw>
          </a:effectLst>
        </p:spPr>
      </p:sp>
      <p:sp>
        <p:nvSpPr>
          <p:cNvPr id="10" name="Text 8"/>
          <p:cNvSpPr/>
          <p:nvPr/>
        </p:nvSpPr>
        <p:spPr>
          <a:xfrm>
            <a:off x="595789" y="3002399"/>
            <a:ext cx="188119" cy="235148"/>
          </a:xfrm>
          <a:prstGeom prst="rect">
            <a:avLst/>
          </a:prstGeom>
          <a:noFill/>
          <a:ln/>
        </p:spPr>
        <p:txBody>
          <a:bodyPr wrap="none" lIns="0" tIns="0" rIns="0" bIns="0" rtlCol="0" anchor="t"/>
          <a:lstStyle/>
          <a:p>
            <a:pPr marL="0" indent="0" algn="l">
              <a:lnSpc>
                <a:spcPts val="1450"/>
              </a:lnSpc>
              <a:buNone/>
            </a:pPr>
            <a:r>
              <a:rPr lang="en-US" sz="1450" dirty="0">
                <a:solidFill>
                  <a:srgbClr val="4A4A4A"/>
                </a:solidFill>
                <a:latin typeface="DM Sans Semi Bold" pitchFamily="34" charset="0"/>
                <a:ea typeface="DM Sans Semi Bold" pitchFamily="34" charset="-122"/>
                <a:cs typeface="DM Sans Semi Bold" pitchFamily="34" charset="-120"/>
              </a:rPr>
              <a:t>3</a:t>
            </a:r>
            <a:endParaRPr lang="en-US" sz="1450" dirty="0"/>
          </a:p>
        </p:txBody>
      </p:sp>
      <p:sp>
        <p:nvSpPr>
          <p:cNvPr id="11" name="Text 9"/>
          <p:cNvSpPr/>
          <p:nvPr/>
        </p:nvSpPr>
        <p:spPr>
          <a:xfrm>
            <a:off x="1066086" y="2869049"/>
            <a:ext cx="1567934" cy="195977"/>
          </a:xfrm>
          <a:prstGeom prst="rect">
            <a:avLst/>
          </a:prstGeom>
          <a:noFill/>
          <a:ln/>
        </p:spPr>
        <p:txBody>
          <a:bodyPr wrap="none" lIns="0" tIns="0" rIns="0" bIns="0" rtlCol="0" anchor="t"/>
          <a:lstStyle/>
          <a:p>
            <a:pPr marL="0" indent="0" algn="l">
              <a:lnSpc>
                <a:spcPts val="1500"/>
              </a:lnSpc>
              <a:buNone/>
            </a:pPr>
            <a:r>
              <a:rPr lang="en-US" sz="1200" dirty="0">
                <a:solidFill>
                  <a:srgbClr val="4A4A4A"/>
                </a:solidFill>
                <a:latin typeface="DM Sans Semi Bold" pitchFamily="34" charset="0"/>
                <a:ea typeface="DM Sans Semi Bold" pitchFamily="34" charset="-122"/>
                <a:cs typeface="DM Sans Semi Bold" pitchFamily="34" charset="-120"/>
              </a:rPr>
              <a:t>Maquettes &amp; Design</a:t>
            </a:r>
            <a:endParaRPr lang="en-US" sz="1200" dirty="0"/>
          </a:p>
        </p:txBody>
      </p:sp>
      <p:sp>
        <p:nvSpPr>
          <p:cNvPr id="12" name="Shape 10"/>
          <p:cNvSpPr/>
          <p:nvPr/>
        </p:nvSpPr>
        <p:spPr>
          <a:xfrm>
            <a:off x="438983" y="3621643"/>
            <a:ext cx="501729" cy="752594"/>
          </a:xfrm>
          <a:prstGeom prst="roundRect">
            <a:avLst>
              <a:gd name="adj" fmla="val 360007"/>
            </a:avLst>
          </a:prstGeom>
          <a:solidFill>
            <a:srgbClr val="FFCCD1"/>
          </a:solidFill>
          <a:ln w="7620">
            <a:solidFill>
              <a:srgbClr val="E5B2B7"/>
            </a:solidFill>
            <a:prstDash val="solid"/>
          </a:ln>
          <a:effectLst>
            <a:outerShdw dist="11430" dir="2700000" algn="bl" rotWithShape="0">
              <a:srgbClr val="E5B2B7">
                <a:alpha val="100000"/>
              </a:srgbClr>
            </a:outerShdw>
          </a:effectLst>
        </p:spPr>
      </p:sp>
      <p:sp>
        <p:nvSpPr>
          <p:cNvPr id="13" name="Text 11"/>
          <p:cNvSpPr/>
          <p:nvPr/>
        </p:nvSpPr>
        <p:spPr>
          <a:xfrm>
            <a:off x="595789" y="3880366"/>
            <a:ext cx="188119" cy="235148"/>
          </a:xfrm>
          <a:prstGeom prst="rect">
            <a:avLst/>
          </a:prstGeom>
          <a:noFill/>
          <a:ln/>
        </p:spPr>
        <p:txBody>
          <a:bodyPr wrap="none" lIns="0" tIns="0" rIns="0" bIns="0" rtlCol="0" anchor="t"/>
          <a:lstStyle/>
          <a:p>
            <a:pPr marL="0" indent="0" algn="l">
              <a:lnSpc>
                <a:spcPts val="1450"/>
              </a:lnSpc>
              <a:buNone/>
            </a:pPr>
            <a:r>
              <a:rPr lang="en-US" sz="1450" dirty="0">
                <a:solidFill>
                  <a:srgbClr val="4A4A4A"/>
                </a:solidFill>
                <a:latin typeface="DM Sans Semi Bold" pitchFamily="34" charset="0"/>
                <a:ea typeface="DM Sans Semi Bold" pitchFamily="34" charset="-122"/>
                <a:cs typeface="DM Sans Semi Bold" pitchFamily="34" charset="-120"/>
              </a:rPr>
              <a:t>4</a:t>
            </a:r>
            <a:endParaRPr lang="en-US" sz="1450" dirty="0"/>
          </a:p>
        </p:txBody>
      </p:sp>
      <p:sp>
        <p:nvSpPr>
          <p:cNvPr id="14" name="Text 12"/>
          <p:cNvSpPr/>
          <p:nvPr/>
        </p:nvSpPr>
        <p:spPr>
          <a:xfrm>
            <a:off x="1066086" y="3747016"/>
            <a:ext cx="1567934" cy="195977"/>
          </a:xfrm>
          <a:prstGeom prst="rect">
            <a:avLst/>
          </a:prstGeom>
          <a:noFill/>
          <a:ln/>
        </p:spPr>
        <p:txBody>
          <a:bodyPr wrap="none" lIns="0" tIns="0" rIns="0" bIns="0" rtlCol="0" anchor="t"/>
          <a:lstStyle/>
          <a:p>
            <a:pPr marL="0" indent="0" algn="l">
              <a:lnSpc>
                <a:spcPts val="1500"/>
              </a:lnSpc>
              <a:buNone/>
            </a:pPr>
            <a:r>
              <a:rPr lang="en-US" sz="1200" dirty="0">
                <a:solidFill>
                  <a:srgbClr val="4A4A4A"/>
                </a:solidFill>
                <a:latin typeface="DM Sans Semi Bold" pitchFamily="34" charset="0"/>
                <a:ea typeface="DM Sans Semi Bold" pitchFamily="34" charset="-122"/>
                <a:cs typeface="DM Sans Semi Bold" pitchFamily="34" charset="-120"/>
              </a:rPr>
              <a:t>Architecture du Site</a:t>
            </a:r>
            <a:endParaRPr lang="en-US" sz="1200" dirty="0"/>
          </a:p>
        </p:txBody>
      </p:sp>
      <p:sp>
        <p:nvSpPr>
          <p:cNvPr id="15" name="Shape 13"/>
          <p:cNvSpPr/>
          <p:nvPr/>
        </p:nvSpPr>
        <p:spPr>
          <a:xfrm>
            <a:off x="438983" y="4499610"/>
            <a:ext cx="501729" cy="752594"/>
          </a:xfrm>
          <a:prstGeom prst="roundRect">
            <a:avLst>
              <a:gd name="adj" fmla="val 360007"/>
            </a:avLst>
          </a:prstGeom>
          <a:solidFill>
            <a:srgbClr val="FFCCD1"/>
          </a:solidFill>
          <a:ln w="7620">
            <a:solidFill>
              <a:srgbClr val="E5B2B7"/>
            </a:solidFill>
            <a:prstDash val="solid"/>
          </a:ln>
          <a:effectLst>
            <a:outerShdw dist="11430" dir="2700000" algn="bl" rotWithShape="0">
              <a:srgbClr val="E5B2B7">
                <a:alpha val="100000"/>
              </a:srgbClr>
            </a:outerShdw>
          </a:effectLst>
        </p:spPr>
      </p:sp>
      <p:sp>
        <p:nvSpPr>
          <p:cNvPr id="16" name="Text 14"/>
          <p:cNvSpPr/>
          <p:nvPr/>
        </p:nvSpPr>
        <p:spPr>
          <a:xfrm>
            <a:off x="595789" y="4758333"/>
            <a:ext cx="188119" cy="235148"/>
          </a:xfrm>
          <a:prstGeom prst="rect">
            <a:avLst/>
          </a:prstGeom>
          <a:noFill/>
          <a:ln/>
        </p:spPr>
        <p:txBody>
          <a:bodyPr wrap="none" lIns="0" tIns="0" rIns="0" bIns="0" rtlCol="0" anchor="t"/>
          <a:lstStyle/>
          <a:p>
            <a:pPr marL="0" indent="0" algn="l">
              <a:lnSpc>
                <a:spcPts val="1450"/>
              </a:lnSpc>
              <a:buNone/>
            </a:pPr>
            <a:r>
              <a:rPr lang="en-US" sz="1450" dirty="0">
                <a:solidFill>
                  <a:srgbClr val="4A4A4A"/>
                </a:solidFill>
                <a:latin typeface="DM Sans Semi Bold" pitchFamily="34" charset="0"/>
                <a:ea typeface="DM Sans Semi Bold" pitchFamily="34" charset="-122"/>
                <a:cs typeface="DM Sans Semi Bold" pitchFamily="34" charset="-120"/>
              </a:rPr>
              <a:t>5</a:t>
            </a:r>
            <a:endParaRPr lang="en-US" sz="1450" dirty="0"/>
          </a:p>
        </p:txBody>
      </p:sp>
      <p:sp>
        <p:nvSpPr>
          <p:cNvPr id="17" name="Text 15"/>
          <p:cNvSpPr/>
          <p:nvPr/>
        </p:nvSpPr>
        <p:spPr>
          <a:xfrm>
            <a:off x="1066086" y="4624983"/>
            <a:ext cx="1567934" cy="195977"/>
          </a:xfrm>
          <a:prstGeom prst="rect">
            <a:avLst/>
          </a:prstGeom>
          <a:noFill/>
          <a:ln/>
        </p:spPr>
        <p:txBody>
          <a:bodyPr wrap="none" lIns="0" tIns="0" rIns="0" bIns="0" rtlCol="0" anchor="t"/>
          <a:lstStyle/>
          <a:p>
            <a:pPr marL="0" indent="0" algn="l">
              <a:lnSpc>
                <a:spcPts val="1500"/>
              </a:lnSpc>
              <a:buNone/>
            </a:pPr>
            <a:r>
              <a:rPr lang="en-US" sz="1200" dirty="0">
                <a:solidFill>
                  <a:srgbClr val="4A4A4A"/>
                </a:solidFill>
                <a:latin typeface="DM Sans Semi Bold" pitchFamily="34" charset="0"/>
                <a:ea typeface="DM Sans Semi Bold" pitchFamily="34" charset="-122"/>
                <a:cs typeface="DM Sans Semi Bold" pitchFamily="34" charset="-120"/>
              </a:rPr>
              <a:t>Base de Données</a:t>
            </a:r>
            <a:endParaRPr lang="en-US" sz="1200" dirty="0"/>
          </a:p>
        </p:txBody>
      </p:sp>
      <p:sp>
        <p:nvSpPr>
          <p:cNvPr id="18" name="Shape 16"/>
          <p:cNvSpPr/>
          <p:nvPr/>
        </p:nvSpPr>
        <p:spPr>
          <a:xfrm>
            <a:off x="438983" y="5377577"/>
            <a:ext cx="501729" cy="752594"/>
          </a:xfrm>
          <a:prstGeom prst="roundRect">
            <a:avLst>
              <a:gd name="adj" fmla="val 360007"/>
            </a:avLst>
          </a:prstGeom>
          <a:solidFill>
            <a:srgbClr val="FFCCD1"/>
          </a:solidFill>
          <a:ln w="7620">
            <a:solidFill>
              <a:srgbClr val="E5B2B7"/>
            </a:solidFill>
            <a:prstDash val="solid"/>
          </a:ln>
          <a:effectLst>
            <a:outerShdw dist="11430" dir="2700000" algn="bl" rotWithShape="0">
              <a:srgbClr val="E5B2B7">
                <a:alpha val="100000"/>
              </a:srgbClr>
            </a:outerShdw>
          </a:effectLst>
        </p:spPr>
      </p:sp>
      <p:sp>
        <p:nvSpPr>
          <p:cNvPr id="19" name="Text 17"/>
          <p:cNvSpPr/>
          <p:nvPr/>
        </p:nvSpPr>
        <p:spPr>
          <a:xfrm>
            <a:off x="595789" y="5636300"/>
            <a:ext cx="188119" cy="235148"/>
          </a:xfrm>
          <a:prstGeom prst="rect">
            <a:avLst/>
          </a:prstGeom>
          <a:noFill/>
          <a:ln/>
        </p:spPr>
        <p:txBody>
          <a:bodyPr wrap="none" lIns="0" tIns="0" rIns="0" bIns="0" rtlCol="0" anchor="t"/>
          <a:lstStyle/>
          <a:p>
            <a:pPr marL="0" indent="0" algn="l">
              <a:lnSpc>
                <a:spcPts val="1450"/>
              </a:lnSpc>
              <a:buNone/>
            </a:pPr>
            <a:r>
              <a:rPr lang="en-US" sz="1450" dirty="0">
                <a:solidFill>
                  <a:srgbClr val="4A4A4A"/>
                </a:solidFill>
                <a:latin typeface="DM Sans Semi Bold" pitchFamily="34" charset="0"/>
                <a:ea typeface="DM Sans Semi Bold" pitchFamily="34" charset="-122"/>
                <a:cs typeface="DM Sans Semi Bold" pitchFamily="34" charset="-120"/>
              </a:rPr>
              <a:t>6</a:t>
            </a:r>
            <a:endParaRPr lang="en-US" sz="1450" dirty="0"/>
          </a:p>
        </p:txBody>
      </p:sp>
      <p:sp>
        <p:nvSpPr>
          <p:cNvPr id="20" name="Text 18"/>
          <p:cNvSpPr/>
          <p:nvPr/>
        </p:nvSpPr>
        <p:spPr>
          <a:xfrm>
            <a:off x="1066086" y="5502950"/>
            <a:ext cx="1567934" cy="195977"/>
          </a:xfrm>
          <a:prstGeom prst="rect">
            <a:avLst/>
          </a:prstGeom>
          <a:noFill/>
          <a:ln/>
        </p:spPr>
        <p:txBody>
          <a:bodyPr wrap="none" lIns="0" tIns="0" rIns="0" bIns="0" rtlCol="0" anchor="t"/>
          <a:lstStyle/>
          <a:p>
            <a:pPr marL="0" indent="0" algn="l">
              <a:lnSpc>
                <a:spcPts val="1500"/>
              </a:lnSpc>
              <a:buNone/>
            </a:pPr>
            <a:r>
              <a:rPr lang="en-US" sz="1200" dirty="0">
                <a:solidFill>
                  <a:srgbClr val="4A4A4A"/>
                </a:solidFill>
                <a:latin typeface="DM Sans Semi Bold" pitchFamily="34" charset="0"/>
                <a:ea typeface="DM Sans Semi Bold" pitchFamily="34" charset="-122"/>
                <a:cs typeface="DM Sans Semi Bold" pitchFamily="34" charset="-120"/>
              </a:rPr>
              <a:t>Choix Techniques</a:t>
            </a:r>
            <a:endParaRPr lang="en-US" sz="1200" dirty="0"/>
          </a:p>
        </p:txBody>
      </p:sp>
      <p:sp>
        <p:nvSpPr>
          <p:cNvPr id="21" name="Shape 19"/>
          <p:cNvSpPr/>
          <p:nvPr/>
        </p:nvSpPr>
        <p:spPr>
          <a:xfrm>
            <a:off x="438983" y="6255544"/>
            <a:ext cx="501729" cy="752594"/>
          </a:xfrm>
          <a:prstGeom prst="roundRect">
            <a:avLst>
              <a:gd name="adj" fmla="val 360007"/>
            </a:avLst>
          </a:prstGeom>
          <a:solidFill>
            <a:srgbClr val="FFCCD1"/>
          </a:solidFill>
          <a:ln w="7620">
            <a:solidFill>
              <a:srgbClr val="E5B2B7"/>
            </a:solidFill>
            <a:prstDash val="solid"/>
          </a:ln>
          <a:effectLst>
            <a:outerShdw dist="11430" dir="2700000" algn="bl" rotWithShape="0">
              <a:srgbClr val="E5B2B7">
                <a:alpha val="100000"/>
              </a:srgbClr>
            </a:outerShdw>
          </a:effectLst>
        </p:spPr>
      </p:sp>
      <p:sp>
        <p:nvSpPr>
          <p:cNvPr id="22" name="Text 20"/>
          <p:cNvSpPr/>
          <p:nvPr/>
        </p:nvSpPr>
        <p:spPr>
          <a:xfrm>
            <a:off x="595789" y="6514267"/>
            <a:ext cx="188119" cy="235148"/>
          </a:xfrm>
          <a:prstGeom prst="rect">
            <a:avLst/>
          </a:prstGeom>
          <a:noFill/>
          <a:ln/>
        </p:spPr>
        <p:txBody>
          <a:bodyPr wrap="none" lIns="0" tIns="0" rIns="0" bIns="0" rtlCol="0" anchor="t"/>
          <a:lstStyle/>
          <a:p>
            <a:pPr marL="0" indent="0" algn="l">
              <a:lnSpc>
                <a:spcPts val="1450"/>
              </a:lnSpc>
              <a:buNone/>
            </a:pPr>
            <a:r>
              <a:rPr lang="en-US" sz="1450" dirty="0">
                <a:solidFill>
                  <a:srgbClr val="4A4A4A"/>
                </a:solidFill>
                <a:latin typeface="DM Sans Semi Bold" pitchFamily="34" charset="0"/>
                <a:ea typeface="DM Sans Semi Bold" pitchFamily="34" charset="-122"/>
                <a:cs typeface="DM Sans Semi Bold" pitchFamily="34" charset="-120"/>
              </a:rPr>
              <a:t>7</a:t>
            </a:r>
            <a:endParaRPr lang="en-US" sz="1450" dirty="0"/>
          </a:p>
        </p:txBody>
      </p:sp>
      <p:sp>
        <p:nvSpPr>
          <p:cNvPr id="23" name="Text 21"/>
          <p:cNvSpPr/>
          <p:nvPr/>
        </p:nvSpPr>
        <p:spPr>
          <a:xfrm>
            <a:off x="1066086" y="6380917"/>
            <a:ext cx="1642586" cy="195977"/>
          </a:xfrm>
          <a:prstGeom prst="rect">
            <a:avLst/>
          </a:prstGeom>
          <a:noFill/>
          <a:ln/>
        </p:spPr>
        <p:txBody>
          <a:bodyPr wrap="none" lIns="0" tIns="0" rIns="0" bIns="0" rtlCol="0" anchor="t"/>
          <a:lstStyle/>
          <a:p>
            <a:pPr marL="0" indent="0" algn="l">
              <a:lnSpc>
                <a:spcPts val="1500"/>
              </a:lnSpc>
              <a:buNone/>
            </a:pPr>
            <a:r>
              <a:rPr lang="en-US" sz="1200" dirty="0">
                <a:solidFill>
                  <a:srgbClr val="4A4A4A"/>
                </a:solidFill>
                <a:latin typeface="DM Sans Semi Bold" pitchFamily="34" charset="0"/>
                <a:ea typeface="DM Sans Semi Bold" pitchFamily="34" charset="-122"/>
                <a:cs typeface="DM Sans Semi Bold" pitchFamily="34" charset="-120"/>
              </a:rPr>
              <a:t>Difficultés rencontrés</a:t>
            </a:r>
            <a:endParaRPr lang="en-US" sz="1200" dirty="0"/>
          </a:p>
        </p:txBody>
      </p:sp>
      <p:sp>
        <p:nvSpPr>
          <p:cNvPr id="24" name="Shape 22"/>
          <p:cNvSpPr/>
          <p:nvPr/>
        </p:nvSpPr>
        <p:spPr>
          <a:xfrm>
            <a:off x="438983" y="7133511"/>
            <a:ext cx="501729" cy="752594"/>
          </a:xfrm>
          <a:prstGeom prst="roundRect">
            <a:avLst>
              <a:gd name="adj" fmla="val 360007"/>
            </a:avLst>
          </a:prstGeom>
          <a:solidFill>
            <a:srgbClr val="FFCCD1"/>
          </a:solidFill>
          <a:ln w="7620">
            <a:solidFill>
              <a:srgbClr val="E5B2B7"/>
            </a:solidFill>
            <a:prstDash val="solid"/>
          </a:ln>
          <a:effectLst>
            <a:outerShdw dist="11430" dir="2700000" algn="bl" rotWithShape="0">
              <a:srgbClr val="E5B2B7">
                <a:alpha val="100000"/>
              </a:srgbClr>
            </a:outerShdw>
          </a:effectLst>
        </p:spPr>
      </p:sp>
      <p:sp>
        <p:nvSpPr>
          <p:cNvPr id="25" name="Text 23"/>
          <p:cNvSpPr/>
          <p:nvPr/>
        </p:nvSpPr>
        <p:spPr>
          <a:xfrm>
            <a:off x="595789" y="7392233"/>
            <a:ext cx="188119" cy="235148"/>
          </a:xfrm>
          <a:prstGeom prst="rect">
            <a:avLst/>
          </a:prstGeom>
          <a:noFill/>
          <a:ln/>
        </p:spPr>
        <p:txBody>
          <a:bodyPr wrap="none" lIns="0" tIns="0" rIns="0" bIns="0" rtlCol="0" anchor="t"/>
          <a:lstStyle/>
          <a:p>
            <a:pPr marL="0" indent="0" algn="l">
              <a:lnSpc>
                <a:spcPts val="1450"/>
              </a:lnSpc>
              <a:buNone/>
            </a:pPr>
            <a:r>
              <a:rPr lang="en-US" sz="1450" dirty="0">
                <a:solidFill>
                  <a:srgbClr val="4A4A4A"/>
                </a:solidFill>
                <a:latin typeface="DM Sans Semi Bold" pitchFamily="34" charset="0"/>
                <a:ea typeface="DM Sans Semi Bold" pitchFamily="34" charset="-122"/>
                <a:cs typeface="DM Sans Semi Bold" pitchFamily="34" charset="-120"/>
              </a:rPr>
              <a:t>8</a:t>
            </a:r>
            <a:endParaRPr lang="en-US" sz="1450" dirty="0"/>
          </a:p>
        </p:txBody>
      </p:sp>
      <p:sp>
        <p:nvSpPr>
          <p:cNvPr id="26" name="Text 24"/>
          <p:cNvSpPr/>
          <p:nvPr/>
        </p:nvSpPr>
        <p:spPr>
          <a:xfrm>
            <a:off x="1066086" y="7258883"/>
            <a:ext cx="1567934" cy="195977"/>
          </a:xfrm>
          <a:prstGeom prst="rect">
            <a:avLst/>
          </a:prstGeom>
          <a:noFill/>
          <a:ln/>
        </p:spPr>
        <p:txBody>
          <a:bodyPr wrap="none" lIns="0" tIns="0" rIns="0" bIns="0" rtlCol="0" anchor="t"/>
          <a:lstStyle/>
          <a:p>
            <a:pPr marL="0" indent="0" algn="l">
              <a:lnSpc>
                <a:spcPts val="1500"/>
              </a:lnSpc>
              <a:buNone/>
            </a:pPr>
            <a:r>
              <a:rPr lang="en-US" sz="1200" dirty="0">
                <a:solidFill>
                  <a:srgbClr val="4A4A4A"/>
                </a:solidFill>
                <a:latin typeface="DM Sans Semi Bold" pitchFamily="34" charset="0"/>
                <a:ea typeface="DM Sans Semi Bold" pitchFamily="34" charset="-122"/>
                <a:cs typeface="DM Sans Semi Bold" pitchFamily="34" charset="-120"/>
              </a:rPr>
              <a:t>Évolutions Futures</a:t>
            </a:r>
            <a:endParaRPr lang="en-US" sz="12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93790" y="713422"/>
            <a:ext cx="12898755" cy="708779"/>
          </a:xfrm>
          <a:prstGeom prst="rect">
            <a:avLst/>
          </a:prstGeom>
          <a:noFill/>
          <a:ln/>
        </p:spPr>
        <p:txBody>
          <a:bodyPr wrap="none" lIns="0" tIns="0" rIns="0" bIns="0" rtlCol="0" anchor="t"/>
          <a:lstStyle/>
          <a:p>
            <a:pPr marL="0" indent="0" algn="l">
              <a:lnSpc>
                <a:spcPts val="5550"/>
              </a:lnSpc>
              <a:buNone/>
            </a:pPr>
            <a:r>
              <a:rPr lang="en-US" sz="4450" dirty="0">
                <a:solidFill>
                  <a:srgbClr val="9C5461"/>
                </a:solidFill>
                <a:latin typeface="DM Sans Semi Bold" pitchFamily="34" charset="0"/>
                <a:ea typeface="DM Sans Semi Bold" pitchFamily="34" charset="-122"/>
                <a:cs typeface="DM Sans Semi Bold" pitchFamily="34" charset="-120"/>
              </a:rPr>
              <a:t>Choix Techniques : Les Outils de Notre Réussite</a:t>
            </a:r>
            <a:endParaRPr lang="en-US" sz="4450" dirty="0"/>
          </a:p>
        </p:txBody>
      </p:sp>
      <p:sp>
        <p:nvSpPr>
          <p:cNvPr id="3" name="Text 1"/>
          <p:cNvSpPr/>
          <p:nvPr/>
        </p:nvSpPr>
        <p:spPr>
          <a:xfrm>
            <a:off x="793790" y="1875830"/>
            <a:ext cx="13042821" cy="725805"/>
          </a:xfrm>
          <a:prstGeom prst="rect">
            <a:avLst/>
          </a:prstGeom>
          <a:noFill/>
          <a:ln/>
        </p:spPr>
        <p:txBody>
          <a:bodyPr wrap="square" lIns="0" tIns="0" rIns="0" bIns="0" rtlCol="0" anchor="t"/>
          <a:lstStyle/>
          <a:p>
            <a:pPr marL="0" indent="0" algn="l">
              <a:lnSpc>
                <a:spcPts val="2850"/>
              </a:lnSpc>
              <a:buNone/>
            </a:pPr>
            <a:r>
              <a:rPr lang="en-US" sz="1750" dirty="0">
                <a:solidFill>
                  <a:srgbClr val="4A4A4A"/>
                </a:solidFill>
                <a:latin typeface="DM Sans" pitchFamily="34" charset="0"/>
                <a:ea typeface="DM Sans" pitchFamily="34" charset="-122"/>
                <a:cs typeface="DM Sans" pitchFamily="34" charset="-120"/>
              </a:rPr>
              <a:t>Pour ce projet, des décisions techniques stratégiques ont été prises afin d'assurer la robustesse, la flexibilité et la modernité du site SmartBike.</a:t>
            </a:r>
            <a:endParaRPr lang="en-US" sz="1750" dirty="0"/>
          </a:p>
        </p:txBody>
      </p:sp>
      <p:pic>
        <p:nvPicPr>
          <p:cNvPr id="4"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93790" y="2856786"/>
            <a:ext cx="680442" cy="680442"/>
          </a:xfrm>
          <a:prstGeom prst="rect">
            <a:avLst/>
          </a:prstGeom>
        </p:spPr>
      </p:pic>
      <p:sp>
        <p:nvSpPr>
          <p:cNvPr id="5" name="Text 2"/>
          <p:cNvSpPr/>
          <p:nvPr/>
        </p:nvSpPr>
        <p:spPr>
          <a:xfrm>
            <a:off x="1757720" y="3048119"/>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4A4A4A"/>
                </a:solidFill>
                <a:latin typeface="DM Sans Semi Bold" pitchFamily="34" charset="0"/>
                <a:ea typeface="DM Sans Semi Bold" pitchFamily="34" charset="-122"/>
                <a:cs typeface="DM Sans Semi Bold" pitchFamily="34" charset="-120"/>
              </a:rPr>
              <a:t>PHP 8+</a:t>
            </a:r>
            <a:endParaRPr lang="en-US" sz="2200" dirty="0"/>
          </a:p>
        </p:txBody>
      </p:sp>
      <p:sp>
        <p:nvSpPr>
          <p:cNvPr id="6" name="Text 3"/>
          <p:cNvSpPr/>
          <p:nvPr/>
        </p:nvSpPr>
        <p:spPr>
          <a:xfrm>
            <a:off x="1757720" y="3538538"/>
            <a:ext cx="12078891" cy="362903"/>
          </a:xfrm>
          <a:prstGeom prst="rect">
            <a:avLst/>
          </a:prstGeom>
          <a:noFill/>
          <a:ln/>
        </p:spPr>
        <p:txBody>
          <a:bodyPr wrap="none" lIns="0" tIns="0" rIns="0" bIns="0" rtlCol="0" anchor="t"/>
          <a:lstStyle/>
          <a:p>
            <a:pPr marL="0" indent="0" algn="l">
              <a:lnSpc>
                <a:spcPts val="2850"/>
              </a:lnSpc>
              <a:buNone/>
            </a:pPr>
            <a:r>
              <a:rPr lang="en-US" sz="1750" dirty="0">
                <a:solidFill>
                  <a:srgbClr val="4A4A4A"/>
                </a:solidFill>
                <a:latin typeface="DM Sans" pitchFamily="34" charset="0"/>
                <a:ea typeface="DM Sans" pitchFamily="34" charset="-122"/>
                <a:cs typeface="DM Sans" pitchFamily="34" charset="-120"/>
              </a:rPr>
              <a:t>Langage de script serveur pour la logique applicative et l'interactivité.</a:t>
            </a:r>
            <a:endParaRPr lang="en-US" sz="1750" dirty="0"/>
          </a:p>
        </p:txBody>
      </p:sp>
      <p:pic>
        <p:nvPicPr>
          <p:cNvPr id="7" name="Image 1"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93790" y="4355068"/>
            <a:ext cx="680442" cy="680442"/>
          </a:xfrm>
          <a:prstGeom prst="rect">
            <a:avLst/>
          </a:prstGeom>
        </p:spPr>
      </p:pic>
      <p:sp>
        <p:nvSpPr>
          <p:cNvPr id="8" name="Text 4"/>
          <p:cNvSpPr/>
          <p:nvPr/>
        </p:nvSpPr>
        <p:spPr>
          <a:xfrm>
            <a:off x="1757720" y="4546402"/>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4A4A4A"/>
                </a:solidFill>
                <a:latin typeface="DM Sans Semi Bold" pitchFamily="34" charset="0"/>
                <a:ea typeface="DM Sans Semi Bold" pitchFamily="34" charset="-122"/>
                <a:cs typeface="DM Sans Semi Bold" pitchFamily="34" charset="-120"/>
              </a:rPr>
              <a:t>MySQL</a:t>
            </a:r>
            <a:endParaRPr lang="en-US" sz="2200" dirty="0"/>
          </a:p>
        </p:txBody>
      </p:sp>
      <p:sp>
        <p:nvSpPr>
          <p:cNvPr id="9" name="Text 5"/>
          <p:cNvSpPr/>
          <p:nvPr/>
        </p:nvSpPr>
        <p:spPr>
          <a:xfrm>
            <a:off x="1757720" y="5036820"/>
            <a:ext cx="12078891" cy="362903"/>
          </a:xfrm>
          <a:prstGeom prst="rect">
            <a:avLst/>
          </a:prstGeom>
          <a:noFill/>
          <a:ln/>
        </p:spPr>
        <p:txBody>
          <a:bodyPr wrap="none" lIns="0" tIns="0" rIns="0" bIns="0" rtlCol="0" anchor="t"/>
          <a:lstStyle/>
          <a:p>
            <a:pPr marL="0" indent="0" algn="l">
              <a:lnSpc>
                <a:spcPts val="2850"/>
              </a:lnSpc>
              <a:buNone/>
            </a:pPr>
            <a:r>
              <a:rPr lang="en-US" sz="1750" dirty="0">
                <a:solidFill>
                  <a:srgbClr val="4A4A4A"/>
                </a:solidFill>
                <a:latin typeface="DM Sans" pitchFamily="34" charset="0"/>
                <a:ea typeface="DM Sans" pitchFamily="34" charset="-122"/>
                <a:cs typeface="DM Sans" pitchFamily="34" charset="-120"/>
              </a:rPr>
              <a:t>Système de gestion de base de données relationnelle pour le stockage des informations.</a:t>
            </a:r>
            <a:endParaRPr lang="en-US" sz="1750" dirty="0"/>
          </a:p>
        </p:txBody>
      </p:sp>
      <p:pic>
        <p:nvPicPr>
          <p:cNvPr id="10" name="Image 2"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93790" y="5853351"/>
            <a:ext cx="680442" cy="680442"/>
          </a:xfrm>
          <a:prstGeom prst="rect">
            <a:avLst/>
          </a:prstGeom>
        </p:spPr>
      </p:pic>
      <p:sp>
        <p:nvSpPr>
          <p:cNvPr id="11" name="Text 6"/>
          <p:cNvSpPr/>
          <p:nvPr/>
        </p:nvSpPr>
        <p:spPr>
          <a:xfrm>
            <a:off x="1757720" y="6044684"/>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4A4A4A"/>
                </a:solidFill>
                <a:latin typeface="DM Sans Semi Bold" pitchFamily="34" charset="0"/>
                <a:ea typeface="DM Sans Semi Bold" pitchFamily="34" charset="-122"/>
                <a:cs typeface="DM Sans Semi Bold" pitchFamily="34" charset="-120"/>
              </a:rPr>
              <a:t>HTML5 &amp; CSS3</a:t>
            </a:r>
            <a:endParaRPr lang="en-US" sz="2200" dirty="0"/>
          </a:p>
        </p:txBody>
      </p:sp>
      <p:sp>
        <p:nvSpPr>
          <p:cNvPr id="12" name="Text 7"/>
          <p:cNvSpPr/>
          <p:nvPr/>
        </p:nvSpPr>
        <p:spPr>
          <a:xfrm>
            <a:off x="1757720" y="6535103"/>
            <a:ext cx="12078891" cy="362903"/>
          </a:xfrm>
          <a:prstGeom prst="rect">
            <a:avLst/>
          </a:prstGeom>
          <a:noFill/>
          <a:ln/>
        </p:spPr>
        <p:txBody>
          <a:bodyPr wrap="none" lIns="0" tIns="0" rIns="0" bIns="0" rtlCol="0" anchor="t"/>
          <a:lstStyle/>
          <a:p>
            <a:pPr marL="0" indent="0" algn="l">
              <a:lnSpc>
                <a:spcPts val="2850"/>
              </a:lnSpc>
              <a:buNone/>
            </a:pPr>
            <a:r>
              <a:rPr lang="en-US" sz="1750" dirty="0">
                <a:solidFill>
                  <a:srgbClr val="4A4A4A"/>
                </a:solidFill>
                <a:latin typeface="DM Sans" pitchFamily="34" charset="0"/>
                <a:ea typeface="DM Sans" pitchFamily="34" charset="-122"/>
                <a:cs typeface="DM Sans" pitchFamily="34" charset="-120"/>
              </a:rPr>
              <a:t>Standards web pour la structure et la mise en forme responsive.</a:t>
            </a:r>
            <a:endParaRPr lang="en-US" sz="1750" dirty="0"/>
          </a:p>
        </p:txBody>
      </p:sp>
      <p:sp>
        <p:nvSpPr>
          <p:cNvPr id="13" name="Text 8"/>
          <p:cNvSpPr/>
          <p:nvPr/>
        </p:nvSpPr>
        <p:spPr>
          <a:xfrm>
            <a:off x="793790" y="7153156"/>
            <a:ext cx="13042821" cy="362903"/>
          </a:xfrm>
          <a:prstGeom prst="rect">
            <a:avLst/>
          </a:prstGeom>
          <a:noFill/>
          <a:ln/>
        </p:spPr>
        <p:txBody>
          <a:bodyPr wrap="none" lIns="0" tIns="0" rIns="0" bIns="0" rtlCol="0" anchor="t"/>
          <a:lstStyle/>
          <a:p>
            <a:pPr marL="0" indent="0" algn="l">
              <a:lnSpc>
                <a:spcPts val="2850"/>
              </a:lnSpc>
              <a:buNone/>
            </a:pPr>
            <a:endParaRPr lang="en-US" sz="17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694611" y="703778"/>
            <a:ext cx="5494734" cy="620078"/>
          </a:xfrm>
          <a:prstGeom prst="rect">
            <a:avLst/>
          </a:prstGeom>
          <a:noFill/>
          <a:ln/>
        </p:spPr>
        <p:txBody>
          <a:bodyPr wrap="none" lIns="0" tIns="0" rIns="0" bIns="0" rtlCol="0" anchor="t"/>
          <a:lstStyle/>
          <a:p>
            <a:pPr marL="0" indent="0" algn="l">
              <a:lnSpc>
                <a:spcPts val="4850"/>
              </a:lnSpc>
              <a:buNone/>
            </a:pPr>
            <a:r>
              <a:rPr lang="en-US" sz="3900" dirty="0">
                <a:solidFill>
                  <a:srgbClr val="9C5461"/>
                </a:solidFill>
                <a:latin typeface="DM Sans Semi Bold" pitchFamily="34" charset="0"/>
                <a:ea typeface="DM Sans Semi Bold" pitchFamily="34" charset="-122"/>
                <a:cs typeface="DM Sans Semi Bold" pitchFamily="34" charset="-120"/>
              </a:rPr>
              <a:t>Difficultés rencontrées</a:t>
            </a:r>
            <a:endParaRPr lang="en-US" sz="3900" dirty="0"/>
          </a:p>
        </p:txBody>
      </p:sp>
      <p:sp>
        <p:nvSpPr>
          <p:cNvPr id="3" name="Text 1"/>
          <p:cNvSpPr/>
          <p:nvPr/>
        </p:nvSpPr>
        <p:spPr>
          <a:xfrm>
            <a:off x="694611" y="1720691"/>
            <a:ext cx="13241179" cy="635079"/>
          </a:xfrm>
          <a:prstGeom prst="rect">
            <a:avLst/>
          </a:prstGeom>
          <a:noFill/>
          <a:ln/>
        </p:spPr>
        <p:txBody>
          <a:bodyPr wrap="square" lIns="0" tIns="0" rIns="0" bIns="0" rtlCol="0" anchor="t"/>
          <a:lstStyle/>
          <a:p>
            <a:pPr marL="0" indent="0" algn="l">
              <a:lnSpc>
                <a:spcPts val="2500"/>
              </a:lnSpc>
              <a:buNone/>
            </a:pPr>
            <a:r>
              <a:rPr lang="en-US" sz="1550" dirty="0">
                <a:solidFill>
                  <a:srgbClr val="4A4A4A"/>
                </a:solidFill>
                <a:latin typeface="DM Sans" pitchFamily="34" charset="0"/>
                <a:ea typeface="DM Sans" pitchFamily="34" charset="-122"/>
                <a:cs typeface="DM Sans" pitchFamily="34" charset="-120"/>
              </a:rPr>
              <a:t>Cependant, comme dans toute aventure d’apprentissage, nous avons également rencontré des difficultés qui nous ont poussés à nous adapter et à progresser davantage</a:t>
            </a:r>
            <a:endParaRPr lang="en-US" sz="1550" dirty="0"/>
          </a:p>
        </p:txBody>
      </p:sp>
      <p:sp>
        <p:nvSpPr>
          <p:cNvPr id="4" name="Shape 2"/>
          <p:cNvSpPr/>
          <p:nvPr/>
        </p:nvSpPr>
        <p:spPr>
          <a:xfrm>
            <a:off x="2829261" y="2658903"/>
            <a:ext cx="2278997" cy="1627347"/>
          </a:xfrm>
          <a:prstGeom prst="roundRect">
            <a:avLst>
              <a:gd name="adj" fmla="val 10463"/>
            </a:avLst>
          </a:prstGeom>
          <a:solidFill>
            <a:srgbClr val="FFCCD1"/>
          </a:solidFill>
          <a:ln w="7620">
            <a:solidFill>
              <a:srgbClr val="E5B2B7"/>
            </a:solidFill>
            <a:prstDash val="solid"/>
          </a:ln>
          <a:effectLst>
            <a:outerShdw dist="17780" dir="2700000" algn="bl" rotWithShape="0">
              <a:srgbClr val="E5B2B7">
                <a:alpha val="100000"/>
              </a:srgbClr>
            </a:outerShdw>
          </a:effectLst>
        </p:spPr>
      </p:sp>
      <p:sp>
        <p:nvSpPr>
          <p:cNvPr id="5" name="Text 3"/>
          <p:cNvSpPr/>
          <p:nvPr/>
        </p:nvSpPr>
        <p:spPr>
          <a:xfrm>
            <a:off x="3865245" y="3258145"/>
            <a:ext cx="279083" cy="348853"/>
          </a:xfrm>
          <a:prstGeom prst="rect">
            <a:avLst/>
          </a:prstGeom>
          <a:noFill/>
          <a:ln/>
        </p:spPr>
        <p:txBody>
          <a:bodyPr wrap="none" lIns="0" tIns="0" rIns="0" bIns="0" rtlCol="0" anchor="t"/>
          <a:lstStyle/>
          <a:p>
            <a:pPr marL="0" indent="0" algn="ctr">
              <a:lnSpc>
                <a:spcPts val="3500"/>
              </a:lnSpc>
              <a:buNone/>
            </a:pPr>
            <a:r>
              <a:rPr lang="en-US" sz="2150" dirty="0">
                <a:solidFill>
                  <a:srgbClr val="4A4A4A"/>
                </a:solidFill>
                <a:latin typeface="DM Sans Semi Bold" pitchFamily="34" charset="0"/>
                <a:ea typeface="DM Sans Semi Bold" pitchFamily="34" charset="-122"/>
                <a:cs typeface="DM Sans Semi Bold" pitchFamily="34" charset="-120"/>
              </a:rPr>
              <a:t>1</a:t>
            </a:r>
            <a:endParaRPr lang="en-US" sz="2150" dirty="0"/>
          </a:p>
        </p:txBody>
      </p:sp>
      <p:sp>
        <p:nvSpPr>
          <p:cNvPr id="6" name="Text 4"/>
          <p:cNvSpPr/>
          <p:nvPr/>
        </p:nvSpPr>
        <p:spPr>
          <a:xfrm>
            <a:off x="5306616" y="2777371"/>
            <a:ext cx="5560576" cy="310158"/>
          </a:xfrm>
          <a:prstGeom prst="rect">
            <a:avLst/>
          </a:prstGeom>
          <a:noFill/>
          <a:ln/>
        </p:spPr>
        <p:txBody>
          <a:bodyPr wrap="none" lIns="0" tIns="0" rIns="0" bIns="0" rtlCol="0" anchor="t"/>
          <a:lstStyle/>
          <a:p>
            <a:pPr marL="0" indent="0" algn="l">
              <a:lnSpc>
                <a:spcPts val="2400"/>
              </a:lnSpc>
              <a:buNone/>
            </a:pPr>
            <a:r>
              <a:rPr lang="en-US" sz="1950" dirty="0">
                <a:solidFill>
                  <a:srgbClr val="4A4A4A"/>
                </a:solidFill>
                <a:latin typeface="DM Sans Semi Bold" pitchFamily="34" charset="0"/>
                <a:ea typeface="DM Sans Semi Bold" pitchFamily="34" charset="-122"/>
                <a:cs typeface="DM Sans Semi Bold" pitchFamily="34" charset="-120"/>
              </a:rPr>
              <a:t>Affichage des vélos depuis la base de données</a:t>
            </a:r>
            <a:endParaRPr lang="en-US" sz="1950" dirty="0"/>
          </a:p>
        </p:txBody>
      </p:sp>
      <p:sp>
        <p:nvSpPr>
          <p:cNvPr id="7" name="Text 5"/>
          <p:cNvSpPr/>
          <p:nvPr/>
        </p:nvSpPr>
        <p:spPr>
          <a:xfrm>
            <a:off x="5306616" y="3206591"/>
            <a:ext cx="8430816" cy="508159"/>
          </a:xfrm>
          <a:prstGeom prst="rect">
            <a:avLst/>
          </a:prstGeom>
          <a:noFill/>
          <a:ln/>
        </p:spPr>
        <p:txBody>
          <a:bodyPr wrap="square" lIns="0" tIns="0" rIns="0" bIns="0" rtlCol="0" anchor="t"/>
          <a:lstStyle/>
          <a:p>
            <a:pPr marL="0" indent="0" algn="l">
              <a:lnSpc>
                <a:spcPts val="2000"/>
              </a:lnSpc>
              <a:buNone/>
            </a:pPr>
            <a:r>
              <a:rPr lang="en-US" sz="1250" dirty="0">
                <a:solidFill>
                  <a:srgbClr val="4A4A4A"/>
                </a:solidFill>
                <a:latin typeface="DM Sans" pitchFamily="34" charset="0"/>
                <a:ea typeface="DM Sans" pitchFamily="34" charset="-122"/>
                <a:cs typeface="DM Sans" pitchFamily="34" charset="-120"/>
              </a:rPr>
              <a:t>L’affichage des vélos depuis la base de données a posé problème, nécessitant une compréhension approfondie des interactions entre PHP et les requêtes SQL.</a:t>
            </a:r>
            <a:endParaRPr lang="en-US" sz="1250" dirty="0"/>
          </a:p>
        </p:txBody>
      </p:sp>
      <p:sp>
        <p:nvSpPr>
          <p:cNvPr id="8" name="Text 6"/>
          <p:cNvSpPr/>
          <p:nvPr/>
        </p:nvSpPr>
        <p:spPr>
          <a:xfrm>
            <a:off x="5306616" y="3833813"/>
            <a:ext cx="8430816" cy="254079"/>
          </a:xfrm>
          <a:prstGeom prst="rect">
            <a:avLst/>
          </a:prstGeom>
          <a:noFill/>
          <a:ln/>
        </p:spPr>
        <p:txBody>
          <a:bodyPr wrap="none" lIns="0" tIns="0" rIns="0" bIns="0" rtlCol="0" anchor="t"/>
          <a:lstStyle/>
          <a:p>
            <a:pPr marL="0" indent="0" algn="l">
              <a:lnSpc>
                <a:spcPts val="2000"/>
              </a:lnSpc>
              <a:buNone/>
            </a:pPr>
            <a:endParaRPr lang="en-US" sz="1250" dirty="0"/>
          </a:p>
        </p:txBody>
      </p:sp>
      <p:sp>
        <p:nvSpPr>
          <p:cNvPr id="9" name="Shape 7"/>
          <p:cNvSpPr/>
          <p:nvPr/>
        </p:nvSpPr>
        <p:spPr>
          <a:xfrm>
            <a:off x="3000613" y="4276725"/>
            <a:ext cx="10835997" cy="11430"/>
          </a:xfrm>
          <a:prstGeom prst="roundRect">
            <a:avLst>
              <a:gd name="adj" fmla="val 1562808"/>
            </a:avLst>
          </a:prstGeom>
          <a:solidFill>
            <a:srgbClr val="E5B2B7"/>
          </a:solidFill>
          <a:ln/>
        </p:spPr>
      </p:sp>
      <p:sp>
        <p:nvSpPr>
          <p:cNvPr id="10" name="Shape 8"/>
          <p:cNvSpPr/>
          <p:nvPr/>
        </p:nvSpPr>
        <p:spPr>
          <a:xfrm>
            <a:off x="1797963" y="4385429"/>
            <a:ext cx="4413647" cy="1143476"/>
          </a:xfrm>
          <a:prstGeom prst="roundRect">
            <a:avLst>
              <a:gd name="adj" fmla="val 15622"/>
            </a:avLst>
          </a:prstGeom>
          <a:solidFill>
            <a:srgbClr val="FFCCD1"/>
          </a:solidFill>
          <a:ln w="7620">
            <a:solidFill>
              <a:srgbClr val="E5B2B7"/>
            </a:solidFill>
            <a:prstDash val="solid"/>
          </a:ln>
          <a:effectLst>
            <a:outerShdw dist="17780" dir="2700000" algn="bl" rotWithShape="0">
              <a:srgbClr val="E5B2B7">
                <a:alpha val="100000"/>
              </a:srgbClr>
            </a:outerShdw>
          </a:effectLst>
        </p:spPr>
      </p:sp>
      <p:sp>
        <p:nvSpPr>
          <p:cNvPr id="11" name="Text 9"/>
          <p:cNvSpPr/>
          <p:nvPr/>
        </p:nvSpPr>
        <p:spPr>
          <a:xfrm>
            <a:off x="3865245" y="4782741"/>
            <a:ext cx="279083" cy="348853"/>
          </a:xfrm>
          <a:prstGeom prst="rect">
            <a:avLst/>
          </a:prstGeom>
          <a:noFill/>
          <a:ln/>
        </p:spPr>
        <p:txBody>
          <a:bodyPr wrap="none" lIns="0" tIns="0" rIns="0" bIns="0" rtlCol="0" anchor="t"/>
          <a:lstStyle/>
          <a:p>
            <a:pPr marL="0" indent="0" algn="ctr">
              <a:lnSpc>
                <a:spcPts val="3500"/>
              </a:lnSpc>
              <a:buNone/>
            </a:pPr>
            <a:r>
              <a:rPr lang="en-US" sz="2150" dirty="0">
                <a:solidFill>
                  <a:srgbClr val="4A4A4A"/>
                </a:solidFill>
                <a:latin typeface="DM Sans Semi Bold" pitchFamily="34" charset="0"/>
                <a:ea typeface="DM Sans Semi Bold" pitchFamily="34" charset="-122"/>
                <a:cs typeface="DM Sans Semi Bold" pitchFamily="34" charset="-120"/>
              </a:rPr>
              <a:t>2</a:t>
            </a:r>
            <a:endParaRPr lang="en-US" sz="2150" dirty="0"/>
          </a:p>
        </p:txBody>
      </p:sp>
      <p:sp>
        <p:nvSpPr>
          <p:cNvPr id="12" name="Text 10"/>
          <p:cNvSpPr/>
          <p:nvPr/>
        </p:nvSpPr>
        <p:spPr>
          <a:xfrm>
            <a:off x="6409968" y="4583787"/>
            <a:ext cx="5254347" cy="310158"/>
          </a:xfrm>
          <a:prstGeom prst="rect">
            <a:avLst/>
          </a:prstGeom>
          <a:noFill/>
          <a:ln/>
        </p:spPr>
        <p:txBody>
          <a:bodyPr wrap="none" lIns="0" tIns="0" rIns="0" bIns="0" rtlCol="0" anchor="t"/>
          <a:lstStyle/>
          <a:p>
            <a:pPr marL="0" indent="0" algn="l">
              <a:lnSpc>
                <a:spcPts val="2400"/>
              </a:lnSpc>
              <a:buNone/>
            </a:pPr>
            <a:r>
              <a:rPr lang="en-US" sz="1950" dirty="0">
                <a:solidFill>
                  <a:srgbClr val="4A4A4A"/>
                </a:solidFill>
                <a:latin typeface="DM Sans Semi Bold" pitchFamily="34" charset="0"/>
                <a:ea typeface="DM Sans Semi Bold" pitchFamily="34" charset="-122"/>
                <a:cs typeface="DM Sans Semi Bold" pitchFamily="34" charset="-120"/>
              </a:rPr>
              <a:t>Gestion des catégories sur la page d accueil</a:t>
            </a:r>
            <a:endParaRPr lang="en-US" sz="1950" dirty="0"/>
          </a:p>
        </p:txBody>
      </p:sp>
      <p:sp>
        <p:nvSpPr>
          <p:cNvPr id="13" name="Text 11"/>
          <p:cNvSpPr/>
          <p:nvPr/>
        </p:nvSpPr>
        <p:spPr>
          <a:xfrm>
            <a:off x="6409968" y="5013008"/>
            <a:ext cx="7200662" cy="317540"/>
          </a:xfrm>
          <a:prstGeom prst="rect">
            <a:avLst/>
          </a:prstGeom>
          <a:noFill/>
          <a:ln/>
        </p:spPr>
        <p:txBody>
          <a:bodyPr wrap="none" lIns="0" tIns="0" rIns="0" bIns="0" rtlCol="0" anchor="t"/>
          <a:lstStyle/>
          <a:p>
            <a:pPr marL="0" indent="0" algn="l">
              <a:lnSpc>
                <a:spcPts val="2500"/>
              </a:lnSpc>
              <a:buNone/>
            </a:pPr>
            <a:r>
              <a:rPr lang="en-US" sz="1550" dirty="0">
                <a:solidFill>
                  <a:srgbClr val="4A4A4A"/>
                </a:solidFill>
                <a:latin typeface="DM Sans" pitchFamily="34" charset="0"/>
                <a:ea typeface="DM Sans" pitchFamily="34" charset="-122"/>
                <a:cs typeface="DM Sans" pitchFamily="34" charset="-120"/>
              </a:rPr>
              <a:t>Garantir des temps de chargement rapides malgré la complexité des données.</a:t>
            </a:r>
            <a:endParaRPr lang="en-US" sz="1550" dirty="0"/>
          </a:p>
        </p:txBody>
      </p:sp>
      <p:sp>
        <p:nvSpPr>
          <p:cNvPr id="14" name="Shape 12"/>
          <p:cNvSpPr/>
          <p:nvPr/>
        </p:nvSpPr>
        <p:spPr>
          <a:xfrm>
            <a:off x="5207437" y="5519380"/>
            <a:ext cx="8629174" cy="11430"/>
          </a:xfrm>
          <a:prstGeom prst="roundRect">
            <a:avLst>
              <a:gd name="adj" fmla="val 1562808"/>
            </a:avLst>
          </a:prstGeom>
          <a:solidFill>
            <a:srgbClr val="E5B2B7"/>
          </a:solidFill>
          <a:ln/>
        </p:spPr>
      </p:sp>
      <p:sp>
        <p:nvSpPr>
          <p:cNvPr id="15" name="Shape 13"/>
          <p:cNvSpPr/>
          <p:nvPr/>
        </p:nvSpPr>
        <p:spPr>
          <a:xfrm>
            <a:off x="694611" y="5628084"/>
            <a:ext cx="6620589" cy="1897618"/>
          </a:xfrm>
          <a:prstGeom prst="roundRect">
            <a:avLst>
              <a:gd name="adj" fmla="val 9413"/>
            </a:avLst>
          </a:prstGeom>
          <a:solidFill>
            <a:srgbClr val="FFCCD1"/>
          </a:solidFill>
          <a:ln w="7620">
            <a:solidFill>
              <a:srgbClr val="E5B2B7"/>
            </a:solidFill>
            <a:prstDash val="solid"/>
          </a:ln>
          <a:effectLst>
            <a:outerShdw dist="17780" dir="2700000" algn="bl" rotWithShape="0">
              <a:srgbClr val="E5B2B7">
                <a:alpha val="100000"/>
              </a:srgbClr>
            </a:outerShdw>
          </a:effectLst>
        </p:spPr>
      </p:sp>
      <p:sp>
        <p:nvSpPr>
          <p:cNvPr id="16" name="Text 14"/>
          <p:cNvSpPr/>
          <p:nvPr/>
        </p:nvSpPr>
        <p:spPr>
          <a:xfrm>
            <a:off x="3865364" y="6402467"/>
            <a:ext cx="279083" cy="348853"/>
          </a:xfrm>
          <a:prstGeom prst="rect">
            <a:avLst/>
          </a:prstGeom>
          <a:noFill/>
          <a:ln/>
        </p:spPr>
        <p:txBody>
          <a:bodyPr wrap="none" lIns="0" tIns="0" rIns="0" bIns="0" rtlCol="0" anchor="t"/>
          <a:lstStyle/>
          <a:p>
            <a:pPr marL="0" indent="0" algn="ctr">
              <a:lnSpc>
                <a:spcPts val="3500"/>
              </a:lnSpc>
              <a:buNone/>
            </a:pPr>
            <a:r>
              <a:rPr lang="en-US" sz="2150" dirty="0">
                <a:solidFill>
                  <a:srgbClr val="4A4A4A"/>
                </a:solidFill>
                <a:latin typeface="DM Sans Semi Bold" pitchFamily="34" charset="0"/>
                <a:ea typeface="DM Sans Semi Bold" pitchFamily="34" charset="-122"/>
                <a:cs typeface="DM Sans Semi Bold" pitchFamily="34" charset="-120"/>
              </a:rPr>
              <a:t>3</a:t>
            </a:r>
            <a:endParaRPr lang="en-US" sz="2150" dirty="0"/>
          </a:p>
        </p:txBody>
      </p:sp>
      <p:sp>
        <p:nvSpPr>
          <p:cNvPr id="17" name="Text 15"/>
          <p:cNvSpPr/>
          <p:nvPr/>
        </p:nvSpPr>
        <p:spPr>
          <a:xfrm>
            <a:off x="7513558" y="5826443"/>
            <a:ext cx="3576757" cy="310158"/>
          </a:xfrm>
          <a:prstGeom prst="rect">
            <a:avLst/>
          </a:prstGeom>
          <a:noFill/>
          <a:ln/>
        </p:spPr>
        <p:txBody>
          <a:bodyPr wrap="none" lIns="0" tIns="0" rIns="0" bIns="0" rtlCol="0" anchor="t"/>
          <a:lstStyle/>
          <a:p>
            <a:pPr marL="0" indent="0" algn="l">
              <a:lnSpc>
                <a:spcPts val="2400"/>
              </a:lnSpc>
              <a:buNone/>
            </a:pPr>
            <a:r>
              <a:rPr lang="en-US" sz="1950" dirty="0">
                <a:solidFill>
                  <a:srgbClr val="4A4A4A"/>
                </a:solidFill>
                <a:latin typeface="DM Sans Semi Bold" pitchFamily="34" charset="0"/>
                <a:ea typeface="DM Sans Semi Bold" pitchFamily="34" charset="-122"/>
                <a:cs typeface="DM Sans Semi Bold" pitchFamily="34" charset="-120"/>
              </a:rPr>
              <a:t>Gestion responsive des pages</a:t>
            </a:r>
            <a:endParaRPr lang="en-US" sz="1950" dirty="0"/>
          </a:p>
        </p:txBody>
      </p:sp>
      <p:sp>
        <p:nvSpPr>
          <p:cNvPr id="18" name="Text 16"/>
          <p:cNvSpPr/>
          <p:nvPr/>
        </p:nvSpPr>
        <p:spPr>
          <a:xfrm>
            <a:off x="7513558" y="6255663"/>
            <a:ext cx="6223873" cy="317540"/>
          </a:xfrm>
          <a:prstGeom prst="rect">
            <a:avLst/>
          </a:prstGeom>
          <a:noFill/>
          <a:ln/>
        </p:spPr>
        <p:txBody>
          <a:bodyPr wrap="none" lIns="0" tIns="0" rIns="0" bIns="0" rtlCol="0" anchor="t"/>
          <a:lstStyle/>
          <a:p>
            <a:pPr marL="0" indent="0" algn="l">
              <a:lnSpc>
                <a:spcPts val="2500"/>
              </a:lnSpc>
              <a:buNone/>
            </a:pPr>
            <a:endParaRPr lang="en-US" sz="1550" dirty="0"/>
          </a:p>
        </p:txBody>
      </p:sp>
      <p:sp>
        <p:nvSpPr>
          <p:cNvPr id="19" name="Text 17"/>
          <p:cNvSpPr/>
          <p:nvPr/>
        </p:nvSpPr>
        <p:spPr>
          <a:xfrm>
            <a:off x="7513558" y="6692265"/>
            <a:ext cx="6223873" cy="635079"/>
          </a:xfrm>
          <a:prstGeom prst="rect">
            <a:avLst/>
          </a:prstGeom>
          <a:noFill/>
          <a:ln/>
        </p:spPr>
        <p:txBody>
          <a:bodyPr wrap="square" lIns="0" tIns="0" rIns="0" bIns="0" rtlCol="0" anchor="t"/>
          <a:lstStyle/>
          <a:p>
            <a:pPr marL="0" indent="0" algn="l">
              <a:lnSpc>
                <a:spcPts val="2500"/>
              </a:lnSpc>
              <a:buNone/>
            </a:pPr>
            <a:r>
              <a:rPr lang="en-US" sz="1550" dirty="0">
                <a:solidFill>
                  <a:srgbClr val="4A4A4A"/>
                </a:solidFill>
                <a:latin typeface="DM Sans" pitchFamily="34" charset="0"/>
                <a:ea typeface="DM Sans" pitchFamily="34" charset="-122"/>
                <a:cs typeface="DM Sans" pitchFamily="34" charset="-120"/>
              </a:rPr>
              <a:t>Mise en place du responsive design de chaque page a été complexe </a:t>
            </a:r>
            <a:endParaRPr lang="en-US" sz="155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39735" y="581144"/>
            <a:ext cx="11315819" cy="660440"/>
          </a:xfrm>
          <a:prstGeom prst="rect">
            <a:avLst/>
          </a:prstGeom>
          <a:noFill/>
          <a:ln/>
        </p:spPr>
        <p:txBody>
          <a:bodyPr wrap="none" lIns="0" tIns="0" rIns="0" bIns="0" rtlCol="0" anchor="t"/>
          <a:lstStyle/>
          <a:p>
            <a:pPr marL="0" indent="0" algn="l">
              <a:lnSpc>
                <a:spcPts val="5200"/>
              </a:lnSpc>
              <a:buNone/>
            </a:pPr>
            <a:r>
              <a:rPr lang="en-US" sz="4150" dirty="0">
                <a:solidFill>
                  <a:srgbClr val="9C5461"/>
                </a:solidFill>
                <a:latin typeface="DM Sans Semi Bold" pitchFamily="34" charset="0"/>
                <a:ea typeface="DM Sans Semi Bold" pitchFamily="34" charset="-122"/>
                <a:cs typeface="DM Sans Semi Bold" pitchFamily="34" charset="-120"/>
              </a:rPr>
              <a:t>Évolutions Possibles : La Vision à Long Terme</a:t>
            </a:r>
            <a:endParaRPr lang="en-US" sz="4150" dirty="0"/>
          </a:p>
        </p:txBody>
      </p:sp>
      <p:sp>
        <p:nvSpPr>
          <p:cNvPr id="3" name="Text 1"/>
          <p:cNvSpPr/>
          <p:nvPr/>
        </p:nvSpPr>
        <p:spPr>
          <a:xfrm>
            <a:off x="739735" y="1664256"/>
            <a:ext cx="13150929" cy="676275"/>
          </a:xfrm>
          <a:prstGeom prst="rect">
            <a:avLst/>
          </a:prstGeom>
          <a:noFill/>
          <a:ln/>
        </p:spPr>
        <p:txBody>
          <a:bodyPr wrap="square" lIns="0" tIns="0" rIns="0" bIns="0" rtlCol="0" anchor="t"/>
          <a:lstStyle/>
          <a:p>
            <a:pPr marL="0" indent="0" algn="l">
              <a:lnSpc>
                <a:spcPts val="2650"/>
              </a:lnSpc>
              <a:buNone/>
            </a:pPr>
            <a:r>
              <a:rPr lang="en-US" sz="1650" dirty="0">
                <a:solidFill>
                  <a:srgbClr val="4A4A4A"/>
                </a:solidFill>
                <a:latin typeface="DM Sans" pitchFamily="34" charset="0"/>
                <a:ea typeface="DM Sans" pitchFamily="34" charset="-122"/>
                <a:cs typeface="DM Sans" pitchFamily="34" charset="-120"/>
              </a:rPr>
              <a:t>Ce projet est une base solide pour de futures améliorations. Les pistes d'évolution sont nombreuses et pourraient transformer ce site vitrine en une plateforme interactive complète.</a:t>
            </a:r>
            <a:endParaRPr lang="en-US" sz="1650" dirty="0"/>
          </a:p>
        </p:txBody>
      </p:sp>
      <p:pic>
        <p:nvPicPr>
          <p:cNvPr id="4" name="Image 0" descr="preencoded.png"/>
          <p:cNvPicPr>
            <a:picLocks noChangeAspect="1"/>
          </p:cNvPicPr>
          <p:nvPr/>
        </p:nvPicPr>
        <p:blipFill>
          <a:blip r:embed="rId3"/>
          <a:stretch>
            <a:fillRect/>
          </a:stretch>
        </p:blipFill>
        <p:spPr>
          <a:xfrm>
            <a:off x="739735" y="2578298"/>
            <a:ext cx="1056799" cy="1268135"/>
          </a:xfrm>
          <a:prstGeom prst="rect">
            <a:avLst/>
          </a:prstGeom>
        </p:spPr>
      </p:pic>
      <p:sp>
        <p:nvSpPr>
          <p:cNvPr id="5" name="Text 2"/>
          <p:cNvSpPr/>
          <p:nvPr/>
        </p:nvSpPr>
        <p:spPr>
          <a:xfrm>
            <a:off x="2007870" y="2789634"/>
            <a:ext cx="3707963" cy="330160"/>
          </a:xfrm>
          <a:prstGeom prst="rect">
            <a:avLst/>
          </a:prstGeom>
          <a:noFill/>
          <a:ln/>
        </p:spPr>
        <p:txBody>
          <a:bodyPr wrap="none" lIns="0" tIns="0" rIns="0" bIns="0" rtlCol="0" anchor="t"/>
          <a:lstStyle/>
          <a:p>
            <a:pPr marL="0" indent="0" algn="l">
              <a:lnSpc>
                <a:spcPts val="2600"/>
              </a:lnSpc>
              <a:buNone/>
            </a:pPr>
            <a:r>
              <a:rPr lang="en-US" sz="2050" dirty="0">
                <a:solidFill>
                  <a:srgbClr val="4A4A4A"/>
                </a:solidFill>
                <a:latin typeface="DM Sans Semi Bold" pitchFamily="34" charset="0"/>
                <a:ea typeface="DM Sans Semi Bold" pitchFamily="34" charset="-122"/>
                <a:cs typeface="DM Sans Semi Bold" pitchFamily="34" charset="-120"/>
              </a:rPr>
              <a:t>Fonctionnalités E-commerce</a:t>
            </a:r>
            <a:endParaRPr lang="en-US" sz="2050" dirty="0"/>
          </a:p>
        </p:txBody>
      </p:sp>
      <p:sp>
        <p:nvSpPr>
          <p:cNvPr id="6" name="Text 3"/>
          <p:cNvSpPr/>
          <p:nvPr/>
        </p:nvSpPr>
        <p:spPr>
          <a:xfrm>
            <a:off x="2007870" y="3246596"/>
            <a:ext cx="11882795" cy="338138"/>
          </a:xfrm>
          <a:prstGeom prst="rect">
            <a:avLst/>
          </a:prstGeom>
          <a:noFill/>
          <a:ln/>
        </p:spPr>
        <p:txBody>
          <a:bodyPr wrap="none" lIns="0" tIns="0" rIns="0" bIns="0" rtlCol="0" anchor="t"/>
          <a:lstStyle/>
          <a:p>
            <a:pPr marL="0" indent="0" algn="l">
              <a:lnSpc>
                <a:spcPts val="2650"/>
              </a:lnSpc>
              <a:buNone/>
            </a:pPr>
            <a:r>
              <a:rPr lang="en-US" sz="1650" dirty="0">
                <a:solidFill>
                  <a:srgbClr val="4A4A4A"/>
                </a:solidFill>
                <a:latin typeface="DM Sans" pitchFamily="34" charset="0"/>
                <a:ea typeface="DM Sans" pitchFamily="34" charset="-122"/>
                <a:cs typeface="DM Sans" pitchFamily="34" charset="-120"/>
              </a:rPr>
              <a:t>Ajouter un panier d'achat, des options de paiement sécurisé pour la vente en ligne.</a:t>
            </a:r>
            <a:endParaRPr lang="en-US" sz="1650" dirty="0"/>
          </a:p>
        </p:txBody>
      </p:sp>
      <p:pic>
        <p:nvPicPr>
          <p:cNvPr id="7" name="Image 1" descr="preencoded.png"/>
          <p:cNvPicPr>
            <a:picLocks noChangeAspect="1"/>
          </p:cNvPicPr>
          <p:nvPr/>
        </p:nvPicPr>
        <p:blipFill>
          <a:blip r:embed="rId4"/>
          <a:stretch>
            <a:fillRect/>
          </a:stretch>
        </p:blipFill>
        <p:spPr>
          <a:xfrm>
            <a:off x="739735" y="3846433"/>
            <a:ext cx="1056799" cy="1268135"/>
          </a:xfrm>
          <a:prstGeom prst="rect">
            <a:avLst/>
          </a:prstGeom>
        </p:spPr>
      </p:pic>
      <p:sp>
        <p:nvSpPr>
          <p:cNvPr id="8" name="Text 4"/>
          <p:cNvSpPr/>
          <p:nvPr/>
        </p:nvSpPr>
        <p:spPr>
          <a:xfrm>
            <a:off x="2007870" y="4057769"/>
            <a:ext cx="3426262" cy="330160"/>
          </a:xfrm>
          <a:prstGeom prst="rect">
            <a:avLst/>
          </a:prstGeom>
          <a:noFill/>
          <a:ln/>
        </p:spPr>
        <p:txBody>
          <a:bodyPr wrap="none" lIns="0" tIns="0" rIns="0" bIns="0" rtlCol="0" anchor="t"/>
          <a:lstStyle/>
          <a:p>
            <a:pPr marL="0" indent="0" algn="l">
              <a:lnSpc>
                <a:spcPts val="2600"/>
              </a:lnSpc>
              <a:buNone/>
            </a:pPr>
            <a:r>
              <a:rPr lang="en-US" sz="2050" dirty="0">
                <a:solidFill>
                  <a:srgbClr val="4A4A4A"/>
                </a:solidFill>
                <a:latin typeface="DM Sans Semi Bold" pitchFamily="34" charset="0"/>
                <a:ea typeface="DM Sans Semi Bold" pitchFamily="34" charset="-122"/>
                <a:cs typeface="DM Sans Semi Bold" pitchFamily="34" charset="-120"/>
              </a:rPr>
              <a:t>Espace Client Personnalisé</a:t>
            </a:r>
            <a:endParaRPr lang="en-US" sz="2050" dirty="0"/>
          </a:p>
        </p:txBody>
      </p:sp>
      <p:sp>
        <p:nvSpPr>
          <p:cNvPr id="9" name="Text 5"/>
          <p:cNvSpPr/>
          <p:nvPr/>
        </p:nvSpPr>
        <p:spPr>
          <a:xfrm>
            <a:off x="2007870" y="4514731"/>
            <a:ext cx="11882795" cy="338138"/>
          </a:xfrm>
          <a:prstGeom prst="rect">
            <a:avLst/>
          </a:prstGeom>
          <a:noFill/>
          <a:ln/>
        </p:spPr>
        <p:txBody>
          <a:bodyPr wrap="none" lIns="0" tIns="0" rIns="0" bIns="0" rtlCol="0" anchor="t"/>
          <a:lstStyle/>
          <a:p>
            <a:pPr marL="0" indent="0" algn="l">
              <a:lnSpc>
                <a:spcPts val="2650"/>
              </a:lnSpc>
              <a:buNone/>
            </a:pPr>
            <a:r>
              <a:rPr lang="en-US" sz="1650" dirty="0">
                <a:solidFill>
                  <a:srgbClr val="4A4A4A"/>
                </a:solidFill>
                <a:latin typeface="DM Sans" pitchFamily="34" charset="0"/>
                <a:ea typeface="DM Sans" pitchFamily="34" charset="-122"/>
                <a:cs typeface="DM Sans" pitchFamily="34" charset="-120"/>
              </a:rPr>
              <a:t>Permettre aux utilisateurs de gérer leurs commandes, profils et préférences.</a:t>
            </a:r>
            <a:endParaRPr lang="en-US" sz="1650" dirty="0"/>
          </a:p>
        </p:txBody>
      </p:sp>
      <p:sp>
        <p:nvSpPr>
          <p:cNvPr id="11" name="Text 6"/>
          <p:cNvSpPr/>
          <p:nvPr/>
        </p:nvSpPr>
        <p:spPr>
          <a:xfrm>
            <a:off x="2007870" y="5325904"/>
            <a:ext cx="3320058" cy="330160"/>
          </a:xfrm>
          <a:prstGeom prst="rect">
            <a:avLst/>
          </a:prstGeom>
          <a:noFill/>
          <a:ln/>
        </p:spPr>
        <p:txBody>
          <a:bodyPr wrap="none" lIns="0" tIns="0" rIns="0" bIns="0" rtlCol="0" anchor="t"/>
          <a:lstStyle/>
          <a:p>
            <a:pPr marL="0" indent="0" algn="l">
              <a:lnSpc>
                <a:spcPts val="2600"/>
              </a:lnSpc>
              <a:buNone/>
            </a:pPr>
            <a:r>
              <a:rPr lang="en-US" sz="2050" dirty="0" err="1"/>
              <a:t>Actu</a:t>
            </a:r>
            <a:r>
              <a:rPr lang="en-US" sz="2050" dirty="0"/>
              <a:t> &amp; </a:t>
            </a:r>
            <a:r>
              <a:rPr lang="en-US" sz="2050" dirty="0" err="1"/>
              <a:t>infos</a:t>
            </a:r>
            <a:endParaRPr lang="en-US" sz="2050" dirty="0"/>
          </a:p>
        </p:txBody>
      </p:sp>
      <p:pic>
        <p:nvPicPr>
          <p:cNvPr id="13" name="Image 3" descr="preencoded.png"/>
          <p:cNvPicPr>
            <a:picLocks noChangeAspect="1"/>
          </p:cNvPicPr>
          <p:nvPr/>
        </p:nvPicPr>
        <p:blipFill>
          <a:blip r:embed="rId5"/>
          <a:stretch>
            <a:fillRect/>
          </a:stretch>
        </p:blipFill>
        <p:spPr>
          <a:xfrm>
            <a:off x="739734" y="5114568"/>
            <a:ext cx="1056799" cy="1268135"/>
          </a:xfrm>
          <a:prstGeom prst="rect">
            <a:avLst/>
          </a:prstGeom>
        </p:spPr>
      </p:pic>
      <p:sp>
        <p:nvSpPr>
          <p:cNvPr id="15" name="Text 9"/>
          <p:cNvSpPr/>
          <p:nvPr/>
        </p:nvSpPr>
        <p:spPr>
          <a:xfrm>
            <a:off x="2007869" y="5894885"/>
            <a:ext cx="11882795" cy="468428"/>
          </a:xfrm>
          <a:prstGeom prst="rect">
            <a:avLst/>
          </a:prstGeom>
          <a:noFill/>
          <a:ln/>
        </p:spPr>
        <p:txBody>
          <a:bodyPr wrap="none" lIns="0" tIns="0" rIns="0" bIns="0" rtlCol="0" anchor="t"/>
          <a:lstStyle/>
          <a:p>
            <a:pPr marL="0" indent="0" algn="l">
              <a:lnSpc>
                <a:spcPts val="2650"/>
              </a:lnSpc>
              <a:buNone/>
            </a:pPr>
            <a:r>
              <a:rPr lang="en-US" sz="1650" dirty="0">
                <a:solidFill>
                  <a:srgbClr val="4A4A4A"/>
                </a:solidFill>
                <a:latin typeface="DM Sans" pitchFamily="34" charset="0"/>
                <a:ea typeface="DM Sans" pitchFamily="34" charset="-122"/>
                <a:cs typeface="DM Sans" pitchFamily="34" charset="-120"/>
              </a:rPr>
              <a:t>Ajouter une section pour les nouveautés, tests de vélos et </a:t>
            </a:r>
            <a:r>
              <a:rPr lang="en-US" sz="1650" dirty="0" err="1">
                <a:solidFill>
                  <a:srgbClr val="4A4A4A"/>
                </a:solidFill>
                <a:latin typeface="DM Sans" pitchFamily="34" charset="0"/>
                <a:ea typeface="DM Sans" pitchFamily="34" charset="-122"/>
                <a:cs typeface="DM Sans" pitchFamily="34" charset="-120"/>
              </a:rPr>
              <a:t>événements</a:t>
            </a:r>
            <a:r>
              <a:rPr lang="en-US" sz="1650" dirty="0">
                <a:solidFill>
                  <a:srgbClr val="4A4A4A"/>
                </a:solidFill>
                <a:latin typeface="DM Sans" pitchFamily="34" charset="0"/>
                <a:ea typeface="DM Sans" pitchFamily="34" charset="-122"/>
                <a:cs typeface="DM Sans" pitchFamily="34" charset="-120"/>
              </a:rPr>
              <a:t>.</a:t>
            </a:r>
            <a:endParaRPr lang="en-US" sz="165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2844641"/>
            <a:ext cx="7362230" cy="708779"/>
          </a:xfrm>
          <a:prstGeom prst="rect">
            <a:avLst/>
          </a:prstGeom>
          <a:noFill/>
          <a:ln/>
        </p:spPr>
        <p:txBody>
          <a:bodyPr wrap="none" lIns="0" tIns="0" rIns="0" bIns="0" rtlCol="0" anchor="t"/>
          <a:lstStyle/>
          <a:p>
            <a:pPr marL="0" indent="0" algn="l">
              <a:lnSpc>
                <a:spcPts val="5550"/>
              </a:lnSpc>
              <a:buNone/>
            </a:pPr>
            <a:r>
              <a:rPr lang="en-US" sz="4450" dirty="0">
                <a:solidFill>
                  <a:srgbClr val="9C5461"/>
                </a:solidFill>
                <a:latin typeface="DM Sans Semi Bold" pitchFamily="34" charset="0"/>
                <a:ea typeface="DM Sans Semi Bold" pitchFamily="34" charset="-122"/>
                <a:cs typeface="DM Sans Semi Bold" pitchFamily="34" charset="-120"/>
              </a:rPr>
              <a:t>Merci pour votre attention!</a:t>
            </a:r>
            <a:endParaRPr lang="en-US" sz="4450" dirty="0"/>
          </a:p>
        </p:txBody>
      </p:sp>
      <p:sp>
        <p:nvSpPr>
          <p:cNvPr id="4" name="Text 1"/>
          <p:cNvSpPr/>
          <p:nvPr/>
        </p:nvSpPr>
        <p:spPr>
          <a:xfrm>
            <a:off x="6280190" y="3893582"/>
            <a:ext cx="7556421" cy="725805"/>
          </a:xfrm>
          <a:prstGeom prst="rect">
            <a:avLst/>
          </a:prstGeom>
          <a:noFill/>
          <a:ln/>
        </p:spPr>
        <p:txBody>
          <a:bodyPr wrap="square" lIns="0" tIns="0" rIns="0" bIns="0" rtlCol="0" anchor="t"/>
          <a:lstStyle/>
          <a:p>
            <a:pPr marL="0" indent="0" algn="l">
              <a:lnSpc>
                <a:spcPts val="2850"/>
              </a:lnSpc>
              <a:buNone/>
            </a:pPr>
            <a:r>
              <a:rPr lang="en-US" sz="1750" dirty="0">
                <a:solidFill>
                  <a:srgbClr val="4A4A4A"/>
                </a:solidFill>
                <a:latin typeface="DM Sans" pitchFamily="34" charset="0"/>
                <a:ea typeface="DM Sans" pitchFamily="34" charset="-122"/>
                <a:cs typeface="DM Sans" pitchFamily="34" charset="-120"/>
              </a:rPr>
              <a:t>Nous espérons que cette présentation vous a donné un aperçu clair de notre travail sur le projet SmartBike Bike5.</a:t>
            </a:r>
            <a:endParaRPr lang="en-US" sz="1750" dirty="0"/>
          </a:p>
        </p:txBody>
      </p:sp>
      <p:sp>
        <p:nvSpPr>
          <p:cNvPr id="5" name="Text 2"/>
          <p:cNvSpPr/>
          <p:nvPr/>
        </p:nvSpPr>
        <p:spPr>
          <a:xfrm>
            <a:off x="6280190" y="4959548"/>
            <a:ext cx="3402330" cy="425291"/>
          </a:xfrm>
          <a:prstGeom prst="rect">
            <a:avLst/>
          </a:prstGeom>
          <a:noFill/>
          <a:ln/>
        </p:spPr>
        <p:txBody>
          <a:bodyPr wrap="none" lIns="0" tIns="0" rIns="0" bIns="0" rtlCol="0" anchor="t"/>
          <a:lstStyle/>
          <a:p>
            <a:pPr marL="0" indent="0" algn="l">
              <a:lnSpc>
                <a:spcPts val="3300"/>
              </a:lnSpc>
              <a:buNone/>
            </a:pPr>
            <a:r>
              <a:rPr lang="en-US" sz="2650" dirty="0">
                <a:solidFill>
                  <a:srgbClr val="9C5461"/>
                </a:solidFill>
                <a:latin typeface="DM Sans Semi Bold" pitchFamily="34" charset="0"/>
                <a:ea typeface="DM Sans Semi Bold" pitchFamily="34" charset="-122"/>
                <a:cs typeface="DM Sans Semi Bold" pitchFamily="34" charset="-120"/>
              </a:rPr>
              <a:t>PLACE A LA DÉMO!!</a:t>
            </a:r>
            <a:endParaRPr lang="en-US" sz="26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663416" y="521256"/>
            <a:ext cx="10333196" cy="592336"/>
          </a:xfrm>
          <a:prstGeom prst="rect">
            <a:avLst/>
          </a:prstGeom>
          <a:noFill/>
          <a:ln/>
        </p:spPr>
        <p:txBody>
          <a:bodyPr wrap="none" lIns="0" tIns="0" rIns="0" bIns="0" rtlCol="0" anchor="t"/>
          <a:lstStyle/>
          <a:p>
            <a:pPr marL="0" indent="0" algn="l">
              <a:lnSpc>
                <a:spcPts val="4650"/>
              </a:lnSpc>
              <a:buNone/>
            </a:pPr>
            <a:r>
              <a:rPr lang="en-US" sz="3700" dirty="0">
                <a:solidFill>
                  <a:srgbClr val="9C5461"/>
                </a:solidFill>
                <a:latin typeface="DM Sans Semi Bold" pitchFamily="34" charset="0"/>
                <a:ea typeface="DM Sans Semi Bold" pitchFamily="34" charset="-122"/>
                <a:cs typeface="DM Sans Semi Bold" pitchFamily="34" charset="-120"/>
              </a:rPr>
              <a:t>Notre Équipe : Les Architectes de SmartBike5</a:t>
            </a:r>
            <a:endParaRPr lang="en-US" sz="3700" dirty="0"/>
          </a:p>
        </p:txBody>
      </p:sp>
      <p:pic>
        <p:nvPicPr>
          <p:cNvPr id="3" name="Image 0" descr="preencoded.png"/>
          <p:cNvPicPr>
            <a:picLocks noChangeAspect="1"/>
          </p:cNvPicPr>
          <p:nvPr/>
        </p:nvPicPr>
        <p:blipFill>
          <a:blip r:embed="rId3"/>
          <a:stretch>
            <a:fillRect/>
          </a:stretch>
        </p:blipFill>
        <p:spPr>
          <a:xfrm>
            <a:off x="663416" y="1492687"/>
            <a:ext cx="6533317" cy="4037886"/>
          </a:xfrm>
          <a:prstGeom prst="rect">
            <a:avLst/>
          </a:prstGeom>
        </p:spPr>
      </p:pic>
      <p:sp>
        <p:nvSpPr>
          <p:cNvPr id="4" name="Text 1"/>
          <p:cNvSpPr/>
          <p:nvPr/>
        </p:nvSpPr>
        <p:spPr>
          <a:xfrm>
            <a:off x="663416" y="5720120"/>
            <a:ext cx="3071336" cy="296108"/>
          </a:xfrm>
          <a:prstGeom prst="rect">
            <a:avLst/>
          </a:prstGeom>
          <a:noFill/>
          <a:ln/>
        </p:spPr>
        <p:txBody>
          <a:bodyPr wrap="none" lIns="0" tIns="0" rIns="0" bIns="0" rtlCol="0" anchor="t"/>
          <a:lstStyle/>
          <a:p>
            <a:pPr marL="0" indent="0" algn="l">
              <a:lnSpc>
                <a:spcPts val="2300"/>
              </a:lnSpc>
              <a:buNone/>
            </a:pPr>
            <a:r>
              <a:rPr lang="en-US" sz="1850" dirty="0">
                <a:solidFill>
                  <a:srgbClr val="4A4A4A"/>
                </a:solidFill>
                <a:latin typeface="DM Sans Semi Bold" pitchFamily="34" charset="0"/>
                <a:ea typeface="DM Sans Semi Bold" pitchFamily="34" charset="-122"/>
                <a:cs typeface="DM Sans Semi Bold" pitchFamily="34" charset="-120"/>
              </a:rPr>
              <a:t>Présentation des Membres</a:t>
            </a:r>
            <a:endParaRPr lang="en-US" sz="1850" dirty="0"/>
          </a:p>
        </p:txBody>
      </p:sp>
      <p:sp>
        <p:nvSpPr>
          <p:cNvPr id="5" name="Text 2"/>
          <p:cNvSpPr/>
          <p:nvPr/>
        </p:nvSpPr>
        <p:spPr>
          <a:xfrm>
            <a:off x="663416" y="6129933"/>
            <a:ext cx="6533317" cy="303252"/>
          </a:xfrm>
          <a:prstGeom prst="rect">
            <a:avLst/>
          </a:prstGeom>
          <a:noFill/>
          <a:ln/>
        </p:spPr>
        <p:txBody>
          <a:bodyPr wrap="none" lIns="0" tIns="0" rIns="0" bIns="0" rtlCol="0" anchor="t"/>
          <a:lstStyle/>
          <a:p>
            <a:pPr marL="0" indent="0" algn="l">
              <a:lnSpc>
                <a:spcPts val="2350"/>
              </a:lnSpc>
              <a:buNone/>
            </a:pPr>
            <a:r>
              <a:rPr lang="en-US" sz="1450" dirty="0">
                <a:solidFill>
                  <a:srgbClr val="4A4A4A"/>
                </a:solidFill>
                <a:latin typeface="DM Sans" pitchFamily="34" charset="0"/>
                <a:ea typeface="DM Sans" pitchFamily="34" charset="-122"/>
                <a:cs typeface="DM Sans" pitchFamily="34" charset="-120"/>
              </a:rPr>
              <a:t>AMINOU Imane                         NDEYE Sokhna Ndaw</a:t>
            </a:r>
            <a:endParaRPr lang="en-US" sz="1450" dirty="0"/>
          </a:p>
        </p:txBody>
      </p:sp>
      <p:sp>
        <p:nvSpPr>
          <p:cNvPr id="6" name="Text 3"/>
          <p:cNvSpPr/>
          <p:nvPr/>
        </p:nvSpPr>
        <p:spPr>
          <a:xfrm>
            <a:off x="663416" y="6546890"/>
            <a:ext cx="6533317" cy="303252"/>
          </a:xfrm>
          <a:prstGeom prst="rect">
            <a:avLst/>
          </a:prstGeom>
          <a:noFill/>
          <a:ln/>
        </p:spPr>
        <p:txBody>
          <a:bodyPr wrap="none" lIns="0" tIns="0" rIns="0" bIns="0" rtlCol="0" anchor="t"/>
          <a:lstStyle/>
          <a:p>
            <a:pPr marL="0" indent="0" algn="l">
              <a:lnSpc>
                <a:spcPts val="2350"/>
              </a:lnSpc>
              <a:buNone/>
            </a:pPr>
            <a:r>
              <a:rPr lang="en-US" sz="1450" dirty="0">
                <a:solidFill>
                  <a:srgbClr val="4A4A4A"/>
                </a:solidFill>
                <a:latin typeface="DM Sans" pitchFamily="34" charset="0"/>
                <a:ea typeface="DM Sans" pitchFamily="34" charset="-122"/>
                <a:cs typeface="DM Sans" pitchFamily="34" charset="-120"/>
              </a:rPr>
              <a:t>TCHAKOUNTE Ingrid                LEYE Baye Cheikh</a:t>
            </a:r>
            <a:endParaRPr lang="en-US" sz="1450" dirty="0"/>
          </a:p>
        </p:txBody>
      </p:sp>
      <p:sp>
        <p:nvSpPr>
          <p:cNvPr id="7" name="Text 4"/>
          <p:cNvSpPr/>
          <p:nvPr/>
        </p:nvSpPr>
        <p:spPr>
          <a:xfrm>
            <a:off x="663416" y="6963847"/>
            <a:ext cx="6533317" cy="303252"/>
          </a:xfrm>
          <a:prstGeom prst="rect">
            <a:avLst/>
          </a:prstGeom>
          <a:noFill/>
          <a:ln/>
        </p:spPr>
        <p:txBody>
          <a:bodyPr wrap="none" lIns="0" tIns="0" rIns="0" bIns="0" rtlCol="0" anchor="t"/>
          <a:lstStyle/>
          <a:p>
            <a:pPr marL="0" indent="0" algn="l">
              <a:lnSpc>
                <a:spcPts val="2350"/>
              </a:lnSpc>
              <a:buNone/>
            </a:pPr>
            <a:r>
              <a:rPr lang="en-US" sz="1450" dirty="0">
                <a:solidFill>
                  <a:srgbClr val="4A4A4A"/>
                </a:solidFill>
                <a:latin typeface="DM Sans" pitchFamily="34" charset="0"/>
                <a:ea typeface="DM Sans" pitchFamily="34" charset="-122"/>
                <a:cs typeface="DM Sans" pitchFamily="34" charset="-120"/>
              </a:rPr>
              <a:t>NDIAYE Ndeye Mbasse</a:t>
            </a:r>
            <a:endParaRPr lang="en-US" sz="1450" dirty="0"/>
          </a:p>
        </p:txBody>
      </p:sp>
      <p:sp>
        <p:nvSpPr>
          <p:cNvPr id="8" name="Text 5"/>
          <p:cNvSpPr/>
          <p:nvPr/>
        </p:nvSpPr>
        <p:spPr>
          <a:xfrm>
            <a:off x="663416" y="7380803"/>
            <a:ext cx="6533317" cy="303252"/>
          </a:xfrm>
          <a:prstGeom prst="rect">
            <a:avLst/>
          </a:prstGeom>
          <a:noFill/>
          <a:ln/>
        </p:spPr>
        <p:txBody>
          <a:bodyPr wrap="none" lIns="0" tIns="0" rIns="0" bIns="0" rtlCol="0" anchor="t"/>
          <a:lstStyle/>
          <a:p>
            <a:pPr marL="0" indent="0" algn="l">
              <a:lnSpc>
                <a:spcPts val="2350"/>
              </a:lnSpc>
              <a:buNone/>
            </a:pPr>
            <a:endParaRPr lang="en-US" sz="1450" dirty="0"/>
          </a:p>
        </p:txBody>
      </p:sp>
      <p:sp>
        <p:nvSpPr>
          <p:cNvPr id="9" name="Text 6"/>
          <p:cNvSpPr/>
          <p:nvPr/>
        </p:nvSpPr>
        <p:spPr>
          <a:xfrm>
            <a:off x="663416" y="7797760"/>
            <a:ext cx="6533317" cy="303252"/>
          </a:xfrm>
          <a:prstGeom prst="rect">
            <a:avLst/>
          </a:prstGeom>
          <a:noFill/>
          <a:ln/>
        </p:spPr>
        <p:txBody>
          <a:bodyPr wrap="none" lIns="0" tIns="0" rIns="0" bIns="0" rtlCol="0" anchor="t"/>
          <a:lstStyle/>
          <a:p>
            <a:pPr marL="0" indent="0" algn="l">
              <a:lnSpc>
                <a:spcPts val="2350"/>
              </a:lnSpc>
              <a:buNone/>
            </a:pPr>
            <a:endParaRPr lang="en-US" sz="1450" dirty="0"/>
          </a:p>
        </p:txBody>
      </p:sp>
      <p:pic>
        <p:nvPicPr>
          <p:cNvPr id="10" name="Image 1" descr="preencoded.png"/>
          <p:cNvPicPr>
            <a:picLocks noChangeAspect="1"/>
          </p:cNvPicPr>
          <p:nvPr/>
        </p:nvPicPr>
        <p:blipFill>
          <a:blip r:embed="rId4"/>
          <a:stretch>
            <a:fillRect/>
          </a:stretch>
        </p:blipFill>
        <p:spPr>
          <a:xfrm>
            <a:off x="7433667" y="1492687"/>
            <a:ext cx="6533317" cy="4037886"/>
          </a:xfrm>
          <a:prstGeom prst="rect">
            <a:avLst/>
          </a:prstGeom>
        </p:spPr>
      </p:pic>
      <p:sp>
        <p:nvSpPr>
          <p:cNvPr id="11" name="Text 7"/>
          <p:cNvSpPr/>
          <p:nvPr/>
        </p:nvSpPr>
        <p:spPr>
          <a:xfrm>
            <a:off x="7433667" y="5720120"/>
            <a:ext cx="2983706" cy="296108"/>
          </a:xfrm>
          <a:prstGeom prst="rect">
            <a:avLst/>
          </a:prstGeom>
          <a:noFill/>
          <a:ln/>
        </p:spPr>
        <p:txBody>
          <a:bodyPr wrap="none" lIns="0" tIns="0" rIns="0" bIns="0" rtlCol="0" anchor="t"/>
          <a:lstStyle/>
          <a:p>
            <a:pPr marL="0" indent="0" algn="l">
              <a:lnSpc>
                <a:spcPts val="2300"/>
              </a:lnSpc>
              <a:buNone/>
            </a:pPr>
            <a:r>
              <a:rPr lang="en-US" sz="1850" dirty="0">
                <a:solidFill>
                  <a:srgbClr val="4A4A4A"/>
                </a:solidFill>
                <a:latin typeface="DM Sans Semi Bold" pitchFamily="34" charset="0"/>
                <a:ea typeface="DM Sans Semi Bold" pitchFamily="34" charset="-122"/>
                <a:cs typeface="DM Sans Semi Bold" pitchFamily="34" charset="-120"/>
              </a:rPr>
              <a:t>Nos Rôles &amp; Contributions</a:t>
            </a:r>
            <a:endParaRPr lang="en-US" sz="1850" dirty="0"/>
          </a:p>
        </p:txBody>
      </p:sp>
      <p:sp>
        <p:nvSpPr>
          <p:cNvPr id="12" name="Text 8"/>
          <p:cNvSpPr/>
          <p:nvPr/>
        </p:nvSpPr>
        <p:spPr>
          <a:xfrm>
            <a:off x="7433667" y="6129933"/>
            <a:ext cx="6533317" cy="606504"/>
          </a:xfrm>
          <a:prstGeom prst="rect">
            <a:avLst/>
          </a:prstGeom>
          <a:noFill/>
          <a:ln/>
        </p:spPr>
        <p:txBody>
          <a:bodyPr wrap="square" lIns="0" tIns="0" rIns="0" bIns="0" rtlCol="0" anchor="t"/>
          <a:lstStyle/>
          <a:p>
            <a:pPr marL="0" indent="0" algn="l">
              <a:lnSpc>
                <a:spcPts val="2350"/>
              </a:lnSpc>
              <a:buNone/>
            </a:pPr>
            <a:r>
              <a:rPr lang="en-US" sz="1450" dirty="0">
                <a:solidFill>
                  <a:srgbClr val="4A4A4A"/>
                </a:solidFill>
                <a:latin typeface="DM Sans" pitchFamily="34" charset="0"/>
                <a:ea typeface="DM Sans" pitchFamily="34" charset="-122"/>
                <a:cs typeface="DM Sans" pitchFamily="34" charset="-120"/>
              </a:rPr>
              <a:t>Chaque membre a apporté ses connaissances pour concrétiser cette vision, de la conception à la réalisation.</a:t>
            </a:r>
            <a:endParaRPr lang="en-US" sz="14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892612"/>
            <a:ext cx="12498467" cy="708779"/>
          </a:xfrm>
          <a:prstGeom prst="rect">
            <a:avLst/>
          </a:prstGeom>
          <a:noFill/>
          <a:ln/>
        </p:spPr>
        <p:txBody>
          <a:bodyPr wrap="none" lIns="0" tIns="0" rIns="0" bIns="0" rtlCol="0" anchor="t"/>
          <a:lstStyle/>
          <a:p>
            <a:pPr marL="0" indent="0" algn="l">
              <a:lnSpc>
                <a:spcPts val="5550"/>
              </a:lnSpc>
              <a:buNone/>
            </a:pPr>
            <a:r>
              <a:rPr lang="en-US" sz="4450" dirty="0">
                <a:solidFill>
                  <a:srgbClr val="9C5461"/>
                </a:solidFill>
                <a:latin typeface="DM Sans Semi Bold" pitchFamily="34" charset="0"/>
                <a:ea typeface="DM Sans Semi Bold" pitchFamily="34" charset="-122"/>
                <a:cs typeface="DM Sans Semi Bold" pitchFamily="34" charset="-120"/>
              </a:rPr>
              <a:t>Contexte du Projet : Progression de SmartBike</a:t>
            </a:r>
            <a:endParaRPr lang="en-US" sz="4450" dirty="0"/>
          </a:p>
        </p:txBody>
      </p:sp>
      <p:sp>
        <p:nvSpPr>
          <p:cNvPr id="3" name="Text 1"/>
          <p:cNvSpPr/>
          <p:nvPr/>
        </p:nvSpPr>
        <p:spPr>
          <a:xfrm>
            <a:off x="793790" y="2145624"/>
            <a:ext cx="7604284" cy="1576387"/>
          </a:xfrm>
          <a:prstGeom prst="rect">
            <a:avLst/>
          </a:prstGeom>
          <a:noFill/>
          <a:ln/>
        </p:spPr>
        <p:txBody>
          <a:bodyPr wrap="square" lIns="0" tIns="0" rIns="0" bIns="0" rtlCol="0" anchor="t"/>
          <a:lstStyle/>
          <a:p>
            <a:pPr marL="0" indent="0" algn="l">
              <a:lnSpc>
                <a:spcPts val="2850"/>
              </a:lnSpc>
              <a:buNone/>
            </a:pPr>
            <a:r>
              <a:rPr lang="en-US" sz="1750" dirty="0">
                <a:solidFill>
                  <a:srgbClr val="4A4A4A"/>
                </a:solidFill>
                <a:latin typeface="DM Sans" pitchFamily="34" charset="0"/>
                <a:ea typeface="DM Sans" pitchFamily="34" charset="-122"/>
                <a:cs typeface="DM Sans" pitchFamily="34" charset="-120"/>
              </a:rPr>
              <a:t>SmartBike, </a:t>
            </a:r>
            <a:r>
              <a:rPr lang="en-US" sz="1750" dirty="0" err="1">
                <a:solidFill>
                  <a:srgbClr val="4A4A4A"/>
                </a:solidFill>
                <a:latin typeface="DM Sans" pitchFamily="34" charset="0"/>
                <a:ea typeface="DM Sans" pitchFamily="34" charset="-122"/>
                <a:cs typeface="DM Sans" pitchFamily="34" charset="-120"/>
              </a:rPr>
              <a:t>est</a:t>
            </a:r>
            <a:r>
              <a:rPr lang="en-US" sz="1750" dirty="0">
                <a:solidFill>
                  <a:srgbClr val="4A4A4A"/>
                </a:solidFill>
                <a:latin typeface="DM Sans" pitchFamily="34" charset="0"/>
                <a:ea typeface="DM Sans" pitchFamily="34" charset="-122"/>
                <a:cs typeface="DM Sans" pitchFamily="34" charset="-120"/>
              </a:rPr>
              <a:t> </a:t>
            </a:r>
            <a:r>
              <a:rPr lang="en-US" sz="1750" dirty="0" err="1">
                <a:solidFill>
                  <a:srgbClr val="4A4A4A"/>
                </a:solidFill>
                <a:latin typeface="DM Sans" pitchFamily="34" charset="0"/>
                <a:ea typeface="DM Sans" pitchFamily="34" charset="-122"/>
                <a:cs typeface="DM Sans" pitchFamily="34" charset="-120"/>
              </a:rPr>
              <a:t>une</a:t>
            </a:r>
            <a:r>
              <a:rPr lang="en-US" sz="1750" dirty="0">
                <a:solidFill>
                  <a:srgbClr val="4A4A4A"/>
                </a:solidFill>
                <a:latin typeface="DM Sans" pitchFamily="34" charset="0"/>
                <a:ea typeface="DM Sans" pitchFamily="34" charset="-122"/>
                <a:cs typeface="DM Sans" pitchFamily="34" charset="-120"/>
              </a:rPr>
              <a:t> </a:t>
            </a:r>
            <a:r>
              <a:rPr lang="en-US" sz="1750" dirty="0" err="1">
                <a:solidFill>
                  <a:srgbClr val="4A4A4A"/>
                </a:solidFill>
                <a:latin typeface="DM Sans" pitchFamily="34" charset="0"/>
                <a:ea typeface="DM Sans" pitchFamily="34" charset="-122"/>
                <a:cs typeface="DM Sans" pitchFamily="34" charset="-120"/>
              </a:rPr>
              <a:t>entreprise</a:t>
            </a:r>
            <a:r>
              <a:rPr lang="en-US" sz="1750" dirty="0">
                <a:solidFill>
                  <a:srgbClr val="4A4A4A"/>
                </a:solidFill>
                <a:latin typeface="DM Sans" pitchFamily="34" charset="0"/>
                <a:ea typeface="DM Sans" pitchFamily="34" charset="-122"/>
                <a:cs typeface="DM Sans" pitchFamily="34" charset="-120"/>
              </a:rPr>
              <a:t> </a:t>
            </a:r>
            <a:r>
              <a:rPr lang="en-US" sz="1750" dirty="0" err="1">
                <a:solidFill>
                  <a:srgbClr val="4A4A4A"/>
                </a:solidFill>
                <a:latin typeface="DM Sans" pitchFamily="34" charset="0"/>
                <a:ea typeface="DM Sans" pitchFamily="34" charset="-122"/>
                <a:cs typeface="DM Sans" pitchFamily="34" charset="-120"/>
              </a:rPr>
              <a:t>moderne</a:t>
            </a:r>
            <a:r>
              <a:rPr lang="en-US" sz="1750" dirty="0">
                <a:solidFill>
                  <a:srgbClr val="4A4A4A"/>
                </a:solidFill>
                <a:latin typeface="DM Sans" pitchFamily="34" charset="0"/>
                <a:ea typeface="DM Sans" pitchFamily="34" charset="-122"/>
                <a:cs typeface="DM Sans" pitchFamily="34" charset="-120"/>
              </a:rPr>
              <a:t> </a:t>
            </a:r>
            <a:r>
              <a:rPr lang="en-US" sz="1750" dirty="0" err="1">
                <a:solidFill>
                  <a:srgbClr val="4A4A4A"/>
                </a:solidFill>
                <a:latin typeface="DM Sans" pitchFamily="34" charset="0"/>
                <a:ea typeface="DM Sans" pitchFamily="34" charset="-122"/>
                <a:cs typeface="DM Sans" pitchFamily="34" charset="-120"/>
              </a:rPr>
              <a:t>specialisee</a:t>
            </a:r>
            <a:r>
              <a:rPr lang="en-US" sz="1750" dirty="0">
                <a:solidFill>
                  <a:srgbClr val="4A4A4A"/>
                </a:solidFill>
                <a:latin typeface="DM Sans" pitchFamily="34" charset="0"/>
                <a:ea typeface="DM Sans" pitchFamily="34" charset="-122"/>
                <a:cs typeface="DM Sans" pitchFamily="34" charset="-120"/>
              </a:rPr>
              <a:t> dans les velos. Elle lance un nouveau </a:t>
            </a:r>
            <a:r>
              <a:rPr lang="en-US" sz="1750" dirty="0" err="1">
                <a:solidFill>
                  <a:srgbClr val="4A4A4A"/>
                </a:solidFill>
                <a:latin typeface="DM Sans" pitchFamily="34" charset="0"/>
                <a:ea typeface="DM Sans" pitchFamily="34" charset="-122"/>
                <a:cs typeface="DM Sans" pitchFamily="34" charset="-120"/>
              </a:rPr>
              <a:t>modele</a:t>
            </a:r>
            <a:r>
              <a:rPr lang="en-US" sz="1750" dirty="0">
                <a:solidFill>
                  <a:srgbClr val="4A4A4A"/>
                </a:solidFill>
                <a:latin typeface="DM Sans" pitchFamily="34" charset="0"/>
                <a:ea typeface="DM Sans" pitchFamily="34" charset="-122"/>
                <a:cs typeface="DM Sans" pitchFamily="34" charset="-120"/>
              </a:rPr>
              <a:t> : le Bike5.</a:t>
            </a:r>
          </a:p>
          <a:p>
            <a:pPr marL="0" indent="0" algn="l">
              <a:lnSpc>
                <a:spcPts val="2850"/>
              </a:lnSpc>
              <a:buNone/>
            </a:pPr>
            <a:r>
              <a:rPr lang="en-US" sz="1750" dirty="0">
                <a:solidFill>
                  <a:srgbClr val="4A4A4A"/>
                </a:solidFill>
                <a:latin typeface="DM Sans" pitchFamily="34" charset="0"/>
                <a:ea typeface="DM Sans" pitchFamily="34" charset="-122"/>
                <a:cs typeface="DM Sans" pitchFamily="34" charset="-120"/>
              </a:rPr>
              <a:t> un site vitrine </a:t>
            </a:r>
            <a:r>
              <a:rPr lang="en-US" sz="1750" dirty="0" err="1">
                <a:solidFill>
                  <a:srgbClr val="4A4A4A"/>
                </a:solidFill>
                <a:latin typeface="DM Sans" pitchFamily="34" charset="0"/>
                <a:ea typeface="DM Sans" pitchFamily="34" charset="-122"/>
                <a:cs typeface="DM Sans" pitchFamily="34" charset="-120"/>
              </a:rPr>
              <a:t>est</a:t>
            </a:r>
            <a:r>
              <a:rPr lang="en-US" sz="1750" dirty="0">
                <a:solidFill>
                  <a:srgbClr val="4A4A4A"/>
                </a:solidFill>
                <a:latin typeface="DM Sans" pitchFamily="34" charset="0"/>
                <a:ea typeface="DM Sans" pitchFamily="34" charset="-122"/>
                <a:cs typeface="DM Sans" pitchFamily="34" charset="-120"/>
              </a:rPr>
              <a:t> </a:t>
            </a:r>
            <a:r>
              <a:rPr lang="en-US" sz="1750" dirty="0" err="1">
                <a:solidFill>
                  <a:srgbClr val="4A4A4A"/>
                </a:solidFill>
                <a:latin typeface="DM Sans" pitchFamily="34" charset="0"/>
                <a:ea typeface="DM Sans" pitchFamily="34" charset="-122"/>
                <a:cs typeface="DM Sans" pitchFamily="34" charset="-120"/>
              </a:rPr>
              <a:t>cree</a:t>
            </a:r>
            <a:r>
              <a:rPr lang="en-US" sz="1750" dirty="0">
                <a:solidFill>
                  <a:srgbClr val="4A4A4A"/>
                </a:solidFill>
                <a:latin typeface="DM Sans" pitchFamily="34" charset="0"/>
                <a:ea typeface="DM Sans" pitchFamily="34" charset="-122"/>
                <a:cs typeface="DM Sans" pitchFamily="34" charset="-120"/>
              </a:rPr>
              <a:t>. Ce projet pédagogique a pour object de maîtriser les technologies web.</a:t>
            </a:r>
            <a:endParaRPr lang="en-US" sz="1750" dirty="0"/>
          </a:p>
        </p:txBody>
      </p:sp>
      <p:sp>
        <p:nvSpPr>
          <p:cNvPr id="4" name="Text 2"/>
          <p:cNvSpPr/>
          <p:nvPr/>
        </p:nvSpPr>
        <p:spPr>
          <a:xfrm>
            <a:off x="793790" y="3801308"/>
            <a:ext cx="7604284"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4A4A4A"/>
                </a:solidFill>
                <a:latin typeface="DM Sans" pitchFamily="34" charset="0"/>
                <a:ea typeface="DM Sans" pitchFamily="34" charset="-122"/>
                <a:cs typeface="DM Sans" pitchFamily="34" charset="-120"/>
              </a:rPr>
              <a:t>Lancement du </a:t>
            </a:r>
            <a:r>
              <a:rPr lang="en-US" sz="1750" b="1" dirty="0">
                <a:solidFill>
                  <a:srgbClr val="4A4A4A"/>
                </a:solidFill>
                <a:latin typeface="DM Sans" pitchFamily="34" charset="0"/>
                <a:ea typeface="DM Sans" pitchFamily="34" charset="-122"/>
                <a:cs typeface="DM Sans" pitchFamily="34" charset="-120"/>
              </a:rPr>
              <a:t>Bike5</a:t>
            </a:r>
            <a:r>
              <a:rPr lang="en-US" sz="1750" dirty="0">
                <a:solidFill>
                  <a:srgbClr val="4A4A4A"/>
                </a:solidFill>
                <a:latin typeface="DM Sans" pitchFamily="34" charset="0"/>
                <a:ea typeface="DM Sans" pitchFamily="34" charset="-122"/>
                <a:cs typeface="DM Sans" pitchFamily="34" charset="-120"/>
              </a:rPr>
              <a:t>, un vélo </a:t>
            </a:r>
            <a:r>
              <a:rPr lang="en-US" sz="1750" dirty="0" err="1">
                <a:solidFill>
                  <a:srgbClr val="4A4A4A"/>
                </a:solidFill>
                <a:latin typeface="DM Sans" pitchFamily="34" charset="0"/>
                <a:ea typeface="DM Sans" pitchFamily="34" charset="-122"/>
                <a:cs typeface="DM Sans" pitchFamily="34" charset="-120"/>
              </a:rPr>
              <a:t>électrique</a:t>
            </a:r>
            <a:r>
              <a:rPr lang="en-US" sz="1750" dirty="0">
                <a:solidFill>
                  <a:srgbClr val="4A4A4A"/>
                </a:solidFill>
                <a:latin typeface="DM Sans" pitchFamily="34" charset="0"/>
                <a:ea typeface="DM Sans" pitchFamily="34" charset="-122"/>
                <a:cs typeface="DM Sans" pitchFamily="34" charset="-120"/>
              </a:rPr>
              <a:t> innovant.</a:t>
            </a:r>
            <a:endParaRPr lang="en-US" sz="1750" dirty="0"/>
          </a:p>
        </p:txBody>
      </p:sp>
      <p:sp>
        <p:nvSpPr>
          <p:cNvPr id="5" name="Text 3"/>
          <p:cNvSpPr/>
          <p:nvPr/>
        </p:nvSpPr>
        <p:spPr>
          <a:xfrm>
            <a:off x="793790" y="4243507"/>
            <a:ext cx="7604284"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4A4A4A"/>
                </a:solidFill>
                <a:latin typeface="DM Sans" pitchFamily="34" charset="0"/>
                <a:ea typeface="DM Sans" pitchFamily="34" charset="-122"/>
                <a:cs typeface="DM Sans" pitchFamily="34" charset="-120"/>
              </a:rPr>
              <a:t>Création d'un site vitrine pour présenter la gamme.</a:t>
            </a:r>
            <a:endParaRPr lang="en-US" sz="1750" dirty="0"/>
          </a:p>
        </p:txBody>
      </p:sp>
      <p:sp>
        <p:nvSpPr>
          <p:cNvPr id="6" name="Text 4"/>
          <p:cNvSpPr/>
          <p:nvPr/>
        </p:nvSpPr>
        <p:spPr>
          <a:xfrm>
            <a:off x="793790" y="4685705"/>
            <a:ext cx="7604284"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4A4A4A"/>
                </a:solidFill>
                <a:latin typeface="DM Sans" pitchFamily="34" charset="0"/>
                <a:ea typeface="DM Sans" pitchFamily="34" charset="-122"/>
                <a:cs typeface="DM Sans" pitchFamily="34" charset="-120"/>
              </a:rPr>
              <a:t>Développement sous </a:t>
            </a:r>
            <a:r>
              <a:rPr lang="en-US" sz="1750" b="1" dirty="0">
                <a:solidFill>
                  <a:srgbClr val="4A4A4A"/>
                </a:solidFill>
                <a:latin typeface="DM Sans" pitchFamily="34" charset="0"/>
                <a:ea typeface="DM Sans" pitchFamily="34" charset="-122"/>
                <a:cs typeface="DM Sans" pitchFamily="34" charset="-120"/>
              </a:rPr>
              <a:t>PHP/MySQL</a:t>
            </a:r>
            <a:r>
              <a:rPr lang="en-US" sz="1750" dirty="0">
                <a:solidFill>
                  <a:srgbClr val="4A4A4A"/>
                </a:solidFill>
                <a:latin typeface="DM Sans" pitchFamily="34" charset="0"/>
                <a:ea typeface="DM Sans" pitchFamily="34" charset="-122"/>
                <a:cs typeface="DM Sans" pitchFamily="34" charset="-120"/>
              </a:rPr>
              <a:t> avec une approche responsive.</a:t>
            </a:r>
            <a:endParaRPr lang="en-US" sz="1750" dirty="0"/>
          </a:p>
        </p:txBody>
      </p:sp>
      <p:sp>
        <p:nvSpPr>
          <p:cNvPr id="7" name="Text 5"/>
          <p:cNvSpPr/>
          <p:nvPr/>
        </p:nvSpPr>
        <p:spPr>
          <a:xfrm>
            <a:off x="793790" y="5127903"/>
            <a:ext cx="7604284"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4A4A4A"/>
                </a:solidFill>
                <a:latin typeface="DM Sans" pitchFamily="34" charset="0"/>
                <a:ea typeface="DM Sans" pitchFamily="34" charset="-122"/>
                <a:cs typeface="DM Sans" pitchFamily="34" charset="-120"/>
              </a:rPr>
              <a:t>Application des connaissances en </a:t>
            </a:r>
            <a:r>
              <a:rPr lang="en-US" sz="1750" b="1" dirty="0">
                <a:solidFill>
                  <a:srgbClr val="4A4A4A"/>
                </a:solidFill>
                <a:latin typeface="DM Sans" pitchFamily="34" charset="0"/>
                <a:ea typeface="DM Sans" pitchFamily="34" charset="-122"/>
                <a:cs typeface="DM Sans" pitchFamily="34" charset="-120"/>
              </a:rPr>
              <a:t>HTML/CSS</a:t>
            </a:r>
            <a:r>
              <a:rPr lang="en-US" sz="1750" dirty="0">
                <a:solidFill>
                  <a:srgbClr val="4A4A4A"/>
                </a:solidFill>
                <a:latin typeface="DM Sans" pitchFamily="34" charset="0"/>
                <a:ea typeface="DM Sans" pitchFamily="34" charset="-122"/>
                <a:cs typeface="DM Sans" pitchFamily="34" charset="-120"/>
              </a:rPr>
              <a:t> pour une interface moderne.</a:t>
            </a:r>
            <a:endParaRPr lang="en-US" sz="1750" dirty="0"/>
          </a:p>
        </p:txBody>
      </p:sp>
      <p:pic>
        <p:nvPicPr>
          <p:cNvPr id="10" name="Image 9">
            <a:extLst>
              <a:ext uri="{FF2B5EF4-FFF2-40B4-BE49-F238E27FC236}">
                <a16:creationId xmlns:a16="http://schemas.microsoft.com/office/drawing/2014/main" id="{5AAEEE34-9433-2A0F-1005-C3F71AA33795}"/>
              </a:ext>
            </a:extLst>
          </p:cNvPr>
          <p:cNvPicPr>
            <a:picLocks noChangeAspect="1"/>
          </p:cNvPicPr>
          <p:nvPr/>
        </p:nvPicPr>
        <p:blipFill>
          <a:blip r:embed="rId3"/>
          <a:stretch>
            <a:fillRect/>
          </a:stretch>
        </p:blipFill>
        <p:spPr>
          <a:xfrm>
            <a:off x="8783095" y="2226833"/>
            <a:ext cx="4603602" cy="4528969"/>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864275"/>
            <a:ext cx="12403217" cy="708779"/>
          </a:xfrm>
          <a:prstGeom prst="rect">
            <a:avLst/>
          </a:prstGeom>
          <a:noFill/>
          <a:ln/>
        </p:spPr>
        <p:txBody>
          <a:bodyPr wrap="none" lIns="0" tIns="0" rIns="0" bIns="0" rtlCol="0" anchor="t"/>
          <a:lstStyle/>
          <a:p>
            <a:pPr marL="0" indent="0" algn="l">
              <a:lnSpc>
                <a:spcPts val="5550"/>
              </a:lnSpc>
              <a:buNone/>
            </a:pPr>
            <a:r>
              <a:rPr lang="en-US" sz="4450" dirty="0">
                <a:solidFill>
                  <a:srgbClr val="9C5461"/>
                </a:solidFill>
                <a:latin typeface="DM Sans Semi Bold" pitchFamily="34" charset="0"/>
                <a:ea typeface="DM Sans Semi Bold" pitchFamily="34" charset="-122"/>
                <a:cs typeface="DM Sans Semi Bold" pitchFamily="34" charset="-120"/>
              </a:rPr>
              <a:t>Maquettes &amp; Design : La Vision du Site Vitrine</a:t>
            </a:r>
            <a:endParaRPr lang="en-US" sz="4450" dirty="0"/>
          </a:p>
        </p:txBody>
      </p:sp>
      <p:sp>
        <p:nvSpPr>
          <p:cNvPr id="3" name="Text 1"/>
          <p:cNvSpPr/>
          <p:nvPr/>
        </p:nvSpPr>
        <p:spPr>
          <a:xfrm>
            <a:off x="793790" y="2026682"/>
            <a:ext cx="13042821" cy="1088708"/>
          </a:xfrm>
          <a:prstGeom prst="rect">
            <a:avLst/>
          </a:prstGeom>
          <a:noFill/>
          <a:ln/>
        </p:spPr>
        <p:txBody>
          <a:bodyPr wrap="square" lIns="0" tIns="0" rIns="0" bIns="0" rtlCol="0" anchor="t"/>
          <a:lstStyle/>
          <a:p>
            <a:pPr marL="0" indent="0" algn="l">
              <a:lnSpc>
                <a:spcPts val="2850"/>
              </a:lnSpc>
              <a:buNone/>
            </a:pPr>
            <a:r>
              <a:rPr lang="en-US" sz="1750" dirty="0">
                <a:solidFill>
                  <a:srgbClr val="4A4A4A"/>
                </a:solidFill>
                <a:latin typeface="DM Sans" pitchFamily="34" charset="0"/>
                <a:ea typeface="DM Sans" pitchFamily="34" charset="-122"/>
                <a:cs typeface="DM Sans" pitchFamily="34" charset="-120"/>
              </a:rPr>
              <a:t>La phase de conception a débuté par la création de maquettes détaillées, utilisant des outils tels que Figma, pour visualiser l'expérience utilisateur et l'esthétique du site. L'objectif était de créer une interface intuitive et attrayante, reflétant l'innovation de SmartBike.</a:t>
            </a:r>
            <a:endParaRPr lang="en-US" sz="1750" dirty="0"/>
          </a:p>
        </p:txBody>
      </p:sp>
      <p:sp>
        <p:nvSpPr>
          <p:cNvPr id="7" name="Text 2"/>
          <p:cNvSpPr/>
          <p:nvPr/>
        </p:nvSpPr>
        <p:spPr>
          <a:xfrm>
            <a:off x="793790" y="6639520"/>
            <a:ext cx="13042821" cy="725805"/>
          </a:xfrm>
          <a:prstGeom prst="rect">
            <a:avLst/>
          </a:prstGeom>
          <a:noFill/>
          <a:ln/>
        </p:spPr>
        <p:txBody>
          <a:bodyPr wrap="square" lIns="0" tIns="0" rIns="0" bIns="0" rtlCol="0" anchor="t"/>
          <a:lstStyle/>
          <a:p>
            <a:pPr marL="0" indent="0" algn="l">
              <a:lnSpc>
                <a:spcPts val="2850"/>
              </a:lnSpc>
              <a:buNone/>
            </a:pPr>
            <a:r>
              <a:rPr lang="en-US" sz="1750" dirty="0">
                <a:solidFill>
                  <a:srgbClr val="4A4A4A"/>
                </a:solidFill>
                <a:latin typeface="DM Sans" pitchFamily="34" charset="0"/>
                <a:ea typeface="DM Sans" pitchFamily="34" charset="-122"/>
                <a:cs typeface="DM Sans" pitchFamily="34" charset="-120"/>
              </a:rPr>
              <a:t>Ces maquettes ont permis de définir l'agencement des contenus, la navigation et l'identité visuelle de la marque, en assurant une expérience cohérente sur tous les appareils.</a:t>
            </a:r>
            <a:endParaRPr lang="en-US" sz="1750" dirty="0"/>
          </a:p>
        </p:txBody>
      </p:sp>
      <p:pic>
        <p:nvPicPr>
          <p:cNvPr id="9" name="Image 8">
            <a:extLst>
              <a:ext uri="{FF2B5EF4-FFF2-40B4-BE49-F238E27FC236}">
                <a16:creationId xmlns:a16="http://schemas.microsoft.com/office/drawing/2014/main" id="{65A1059B-D891-B426-A640-FDA41012EEC7}"/>
              </a:ext>
            </a:extLst>
          </p:cNvPr>
          <p:cNvPicPr>
            <a:picLocks noChangeAspect="1"/>
          </p:cNvPicPr>
          <p:nvPr/>
        </p:nvPicPr>
        <p:blipFill>
          <a:blip r:embed="rId3"/>
          <a:stretch>
            <a:fillRect/>
          </a:stretch>
        </p:blipFill>
        <p:spPr>
          <a:xfrm>
            <a:off x="441629" y="3692473"/>
            <a:ext cx="4033552" cy="1924489"/>
          </a:xfrm>
          <a:prstGeom prst="rect">
            <a:avLst/>
          </a:prstGeom>
        </p:spPr>
      </p:pic>
      <p:pic>
        <p:nvPicPr>
          <p:cNvPr id="11" name="Image 10">
            <a:extLst>
              <a:ext uri="{FF2B5EF4-FFF2-40B4-BE49-F238E27FC236}">
                <a16:creationId xmlns:a16="http://schemas.microsoft.com/office/drawing/2014/main" id="{37948A7C-1904-0AF4-F0EA-22232A7EBF91}"/>
              </a:ext>
            </a:extLst>
          </p:cNvPr>
          <p:cNvPicPr>
            <a:picLocks noChangeAspect="1"/>
          </p:cNvPicPr>
          <p:nvPr/>
        </p:nvPicPr>
        <p:blipFill>
          <a:blip r:embed="rId4"/>
          <a:stretch>
            <a:fillRect/>
          </a:stretch>
        </p:blipFill>
        <p:spPr>
          <a:xfrm>
            <a:off x="5019544" y="3692473"/>
            <a:ext cx="3952334" cy="1945363"/>
          </a:xfrm>
          <a:prstGeom prst="rect">
            <a:avLst/>
          </a:prstGeom>
        </p:spPr>
      </p:pic>
      <p:pic>
        <p:nvPicPr>
          <p:cNvPr id="15" name="Image 14">
            <a:extLst>
              <a:ext uri="{FF2B5EF4-FFF2-40B4-BE49-F238E27FC236}">
                <a16:creationId xmlns:a16="http://schemas.microsoft.com/office/drawing/2014/main" id="{A0B3CC01-7365-62CD-A780-B5215EE8D882}"/>
              </a:ext>
            </a:extLst>
          </p:cNvPr>
          <p:cNvPicPr>
            <a:picLocks noChangeAspect="1"/>
          </p:cNvPicPr>
          <p:nvPr/>
        </p:nvPicPr>
        <p:blipFill>
          <a:blip r:embed="rId5"/>
          <a:stretch>
            <a:fillRect/>
          </a:stretch>
        </p:blipFill>
        <p:spPr>
          <a:xfrm>
            <a:off x="9516241" y="3661339"/>
            <a:ext cx="4320370" cy="1945363"/>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569595" y="447556"/>
            <a:ext cx="9123164" cy="508516"/>
          </a:xfrm>
          <a:prstGeom prst="rect">
            <a:avLst/>
          </a:prstGeom>
          <a:noFill/>
          <a:ln/>
        </p:spPr>
        <p:txBody>
          <a:bodyPr wrap="none" lIns="0" tIns="0" rIns="0" bIns="0" rtlCol="0" anchor="t"/>
          <a:lstStyle/>
          <a:p>
            <a:pPr marL="0" indent="0" algn="l">
              <a:lnSpc>
                <a:spcPts val="4000"/>
              </a:lnSpc>
              <a:buNone/>
            </a:pPr>
            <a:r>
              <a:rPr lang="en-US" sz="3200" dirty="0">
                <a:solidFill>
                  <a:srgbClr val="9C5461"/>
                </a:solidFill>
                <a:latin typeface="DM Sans Semi Bold" pitchFamily="34" charset="0"/>
                <a:ea typeface="DM Sans Semi Bold" pitchFamily="34" charset="-122"/>
                <a:cs typeface="DM Sans Semi Bold" pitchFamily="34" charset="-120"/>
              </a:rPr>
              <a:t>Architecture du Site : Les Fondations Robustes</a:t>
            </a:r>
            <a:endParaRPr lang="en-US" sz="3200" dirty="0"/>
          </a:p>
        </p:txBody>
      </p:sp>
      <p:pic>
        <p:nvPicPr>
          <p:cNvPr id="3" name="Image 0" descr="preencoded.png"/>
          <p:cNvPicPr>
            <a:picLocks noChangeAspect="1"/>
          </p:cNvPicPr>
          <p:nvPr/>
        </p:nvPicPr>
        <p:blipFill>
          <a:blip r:embed="rId3"/>
          <a:stretch>
            <a:fillRect/>
          </a:stretch>
        </p:blipFill>
        <p:spPr>
          <a:xfrm>
            <a:off x="569595" y="1281470"/>
            <a:ext cx="13491210" cy="5361980"/>
          </a:xfrm>
          <a:prstGeom prst="rect">
            <a:avLst/>
          </a:prstGeom>
        </p:spPr>
      </p:pic>
      <p:sp>
        <p:nvSpPr>
          <p:cNvPr id="4" name="Text 1"/>
          <p:cNvSpPr/>
          <p:nvPr/>
        </p:nvSpPr>
        <p:spPr>
          <a:xfrm>
            <a:off x="1559340" y="5051137"/>
            <a:ext cx="2960177" cy="370023"/>
          </a:xfrm>
          <a:prstGeom prst="rect">
            <a:avLst/>
          </a:prstGeom>
          <a:noFill/>
          <a:ln/>
        </p:spPr>
        <p:txBody>
          <a:bodyPr wrap="none" lIns="0" tIns="0" rIns="0" bIns="0" rtlCol="0" anchor="t"/>
          <a:lstStyle/>
          <a:p>
            <a:pPr marL="0" indent="0" algn="r">
              <a:lnSpc>
                <a:spcPts val="1650"/>
              </a:lnSpc>
              <a:buNone/>
            </a:pPr>
            <a:r>
              <a:rPr lang="en-US" sz="1350" dirty="0">
                <a:solidFill>
                  <a:srgbClr val="9C5461"/>
                </a:solidFill>
                <a:latin typeface="DM Sans Semi Bold" pitchFamily="34" charset="0"/>
                <a:ea typeface="DM Sans Semi Bold" pitchFamily="34" charset="-122"/>
                <a:cs typeface="DM Sans Semi Bold" pitchFamily="34" charset="-120"/>
              </a:rPr>
              <a:t>Utilisateur</a:t>
            </a:r>
            <a:endParaRPr lang="en-US" sz="1350" dirty="0"/>
          </a:p>
        </p:txBody>
      </p:sp>
      <p:sp>
        <p:nvSpPr>
          <p:cNvPr id="5" name="Text 2"/>
          <p:cNvSpPr/>
          <p:nvPr/>
        </p:nvSpPr>
        <p:spPr>
          <a:xfrm>
            <a:off x="888367" y="5526411"/>
            <a:ext cx="3631150" cy="296017"/>
          </a:xfrm>
          <a:prstGeom prst="rect">
            <a:avLst/>
          </a:prstGeom>
          <a:noFill/>
          <a:ln/>
        </p:spPr>
        <p:txBody>
          <a:bodyPr wrap="none" lIns="0" tIns="0" rIns="0" bIns="0" rtlCol="0" anchor="t"/>
          <a:lstStyle/>
          <a:p>
            <a:pPr marL="0" indent="0" algn="r">
              <a:lnSpc>
                <a:spcPts val="1350"/>
              </a:lnSpc>
              <a:buNone/>
            </a:pPr>
            <a:r>
              <a:rPr lang="en-US" sz="1050" dirty="0">
                <a:solidFill>
                  <a:srgbClr val="4A4A4A"/>
                </a:solidFill>
                <a:latin typeface="DM Sans" pitchFamily="34" charset="0"/>
                <a:ea typeface="DM Sans" pitchFamily="34" charset="-122"/>
                <a:cs typeface="DM Sans" pitchFamily="34" charset="-120"/>
              </a:rPr>
              <a:t>Interagit via le navigateur</a:t>
            </a:r>
            <a:endParaRPr lang="en-US" sz="1050" dirty="0"/>
          </a:p>
        </p:txBody>
      </p:sp>
      <p:sp>
        <p:nvSpPr>
          <p:cNvPr id="6" name="Text 3"/>
          <p:cNvSpPr/>
          <p:nvPr/>
        </p:nvSpPr>
        <p:spPr>
          <a:xfrm>
            <a:off x="10202850" y="3870356"/>
            <a:ext cx="2960177" cy="370022"/>
          </a:xfrm>
          <a:prstGeom prst="rect">
            <a:avLst/>
          </a:prstGeom>
          <a:noFill/>
          <a:ln/>
        </p:spPr>
        <p:txBody>
          <a:bodyPr wrap="none" lIns="0" tIns="0" rIns="0" bIns="0" rtlCol="0" anchor="t"/>
          <a:lstStyle/>
          <a:p>
            <a:pPr marL="0" indent="0" algn="l">
              <a:lnSpc>
                <a:spcPts val="1650"/>
              </a:lnSpc>
              <a:buNone/>
            </a:pPr>
            <a:r>
              <a:rPr lang="en-US" sz="1350" dirty="0">
                <a:solidFill>
                  <a:srgbClr val="9C5461"/>
                </a:solidFill>
                <a:latin typeface="DM Sans Semi Bold" pitchFamily="34" charset="0"/>
                <a:ea typeface="DM Sans Semi Bold" pitchFamily="34" charset="-122"/>
                <a:cs typeface="DM Sans Semi Bold" pitchFamily="34" charset="-120"/>
              </a:rPr>
              <a:t>Navigateur</a:t>
            </a:r>
            <a:endParaRPr lang="en-US" sz="1350" dirty="0"/>
          </a:p>
        </p:txBody>
      </p:sp>
      <p:sp>
        <p:nvSpPr>
          <p:cNvPr id="7" name="Text 4"/>
          <p:cNvSpPr/>
          <p:nvPr/>
        </p:nvSpPr>
        <p:spPr>
          <a:xfrm>
            <a:off x="10202850" y="4345629"/>
            <a:ext cx="3539056" cy="592035"/>
          </a:xfrm>
          <a:prstGeom prst="rect">
            <a:avLst/>
          </a:prstGeom>
          <a:noFill/>
          <a:ln/>
        </p:spPr>
        <p:txBody>
          <a:bodyPr wrap="square" lIns="0" tIns="0" rIns="0" bIns="0" rtlCol="0" anchor="t"/>
          <a:lstStyle/>
          <a:p>
            <a:pPr marL="0" indent="0" algn="l">
              <a:lnSpc>
                <a:spcPts val="1350"/>
              </a:lnSpc>
              <a:buNone/>
            </a:pPr>
            <a:r>
              <a:rPr lang="en-US" sz="1050" dirty="0">
                <a:solidFill>
                  <a:srgbClr val="4A4A4A"/>
                </a:solidFill>
                <a:latin typeface="DM Sans" pitchFamily="34" charset="0"/>
                <a:ea typeface="DM Sans" pitchFamily="34" charset="-122"/>
                <a:cs typeface="DM Sans" pitchFamily="34" charset="-120"/>
              </a:rPr>
              <a:t>Envoie requêtes HTTP au serveur</a:t>
            </a:r>
            <a:endParaRPr lang="en-US" sz="1050" dirty="0"/>
          </a:p>
        </p:txBody>
      </p:sp>
      <p:sp>
        <p:nvSpPr>
          <p:cNvPr id="8" name="Text 5"/>
          <p:cNvSpPr/>
          <p:nvPr/>
        </p:nvSpPr>
        <p:spPr>
          <a:xfrm>
            <a:off x="1559134" y="2929678"/>
            <a:ext cx="2960177" cy="370022"/>
          </a:xfrm>
          <a:prstGeom prst="rect">
            <a:avLst/>
          </a:prstGeom>
          <a:noFill/>
          <a:ln/>
        </p:spPr>
        <p:txBody>
          <a:bodyPr wrap="none" lIns="0" tIns="0" rIns="0" bIns="0" rtlCol="0" anchor="t"/>
          <a:lstStyle/>
          <a:p>
            <a:pPr marL="0" indent="0" algn="r">
              <a:lnSpc>
                <a:spcPts val="1650"/>
              </a:lnSpc>
              <a:buNone/>
            </a:pPr>
            <a:r>
              <a:rPr lang="en-US" sz="1350" dirty="0">
                <a:solidFill>
                  <a:srgbClr val="9C5461"/>
                </a:solidFill>
                <a:latin typeface="DM Sans Semi Bold" pitchFamily="34" charset="0"/>
                <a:ea typeface="DM Sans Semi Bold" pitchFamily="34" charset="-122"/>
                <a:cs typeface="DM Sans Semi Bold" pitchFamily="34" charset="-120"/>
              </a:rPr>
              <a:t>Serveur PHP</a:t>
            </a:r>
            <a:endParaRPr lang="en-US" sz="1350" dirty="0"/>
          </a:p>
        </p:txBody>
      </p:sp>
      <p:sp>
        <p:nvSpPr>
          <p:cNvPr id="9" name="Text 6"/>
          <p:cNvSpPr/>
          <p:nvPr/>
        </p:nvSpPr>
        <p:spPr>
          <a:xfrm>
            <a:off x="888161" y="3404951"/>
            <a:ext cx="3631150" cy="592035"/>
          </a:xfrm>
          <a:prstGeom prst="rect">
            <a:avLst/>
          </a:prstGeom>
          <a:noFill/>
          <a:ln/>
        </p:spPr>
        <p:txBody>
          <a:bodyPr wrap="square" lIns="0" tIns="0" rIns="0" bIns="0" rtlCol="0" anchor="t"/>
          <a:lstStyle/>
          <a:p>
            <a:pPr marL="0" indent="0" algn="r">
              <a:lnSpc>
                <a:spcPts val="1350"/>
              </a:lnSpc>
              <a:buNone/>
            </a:pPr>
            <a:r>
              <a:rPr lang="en-US" sz="1050" dirty="0">
                <a:solidFill>
                  <a:srgbClr val="4A4A4A"/>
                </a:solidFill>
                <a:latin typeface="DM Sans" pitchFamily="34" charset="0"/>
                <a:ea typeface="DM Sans" pitchFamily="34" charset="-122"/>
                <a:cs typeface="DM Sans" pitchFamily="34" charset="-120"/>
              </a:rPr>
              <a:t>Traite logique et génère réponses</a:t>
            </a:r>
            <a:endParaRPr lang="en-US" sz="1050" dirty="0"/>
          </a:p>
        </p:txBody>
      </p:sp>
      <p:sp>
        <p:nvSpPr>
          <p:cNvPr id="10" name="Text 7"/>
          <p:cNvSpPr/>
          <p:nvPr/>
        </p:nvSpPr>
        <p:spPr>
          <a:xfrm>
            <a:off x="10202850" y="1965976"/>
            <a:ext cx="2960177" cy="370022"/>
          </a:xfrm>
          <a:prstGeom prst="rect">
            <a:avLst/>
          </a:prstGeom>
          <a:noFill/>
          <a:ln/>
        </p:spPr>
        <p:txBody>
          <a:bodyPr wrap="none" lIns="0" tIns="0" rIns="0" bIns="0" rtlCol="0" anchor="t"/>
          <a:lstStyle/>
          <a:p>
            <a:pPr marL="0" indent="0" algn="l">
              <a:lnSpc>
                <a:spcPts val="1650"/>
              </a:lnSpc>
              <a:buNone/>
            </a:pPr>
            <a:r>
              <a:rPr lang="en-US" sz="1350" dirty="0">
                <a:solidFill>
                  <a:srgbClr val="9C5461"/>
                </a:solidFill>
                <a:latin typeface="DM Sans Semi Bold" pitchFamily="34" charset="0"/>
                <a:ea typeface="DM Sans Semi Bold" pitchFamily="34" charset="-122"/>
                <a:cs typeface="DM Sans Semi Bold" pitchFamily="34" charset="-120"/>
              </a:rPr>
              <a:t>Base MySQL</a:t>
            </a:r>
            <a:endParaRPr lang="en-US" sz="1350" dirty="0"/>
          </a:p>
        </p:txBody>
      </p:sp>
      <p:sp>
        <p:nvSpPr>
          <p:cNvPr id="11" name="Text 8"/>
          <p:cNvSpPr/>
          <p:nvPr/>
        </p:nvSpPr>
        <p:spPr>
          <a:xfrm>
            <a:off x="10202850" y="2441249"/>
            <a:ext cx="3539056" cy="296018"/>
          </a:xfrm>
          <a:prstGeom prst="rect">
            <a:avLst/>
          </a:prstGeom>
          <a:noFill/>
          <a:ln/>
        </p:spPr>
        <p:txBody>
          <a:bodyPr wrap="none" lIns="0" tIns="0" rIns="0" bIns="0" rtlCol="0" anchor="t"/>
          <a:lstStyle/>
          <a:p>
            <a:pPr marL="0" indent="0" algn="l">
              <a:lnSpc>
                <a:spcPts val="1350"/>
              </a:lnSpc>
              <a:buNone/>
            </a:pPr>
            <a:r>
              <a:rPr lang="en-US" sz="1050" dirty="0">
                <a:solidFill>
                  <a:srgbClr val="4A4A4A"/>
                </a:solidFill>
                <a:latin typeface="DM Sans" pitchFamily="34" charset="0"/>
                <a:ea typeface="DM Sans" pitchFamily="34" charset="-122"/>
                <a:cs typeface="DM Sans" pitchFamily="34" charset="-120"/>
              </a:rPr>
              <a:t>Stocke et renvoie les données</a:t>
            </a:r>
            <a:endParaRPr lang="en-US" sz="1050" dirty="0"/>
          </a:p>
        </p:txBody>
      </p:sp>
      <p:sp>
        <p:nvSpPr>
          <p:cNvPr id="12" name="Text 9"/>
          <p:cNvSpPr/>
          <p:nvPr/>
        </p:nvSpPr>
        <p:spPr>
          <a:xfrm>
            <a:off x="569595" y="6826448"/>
            <a:ext cx="13491210" cy="260390"/>
          </a:xfrm>
          <a:prstGeom prst="rect">
            <a:avLst/>
          </a:prstGeom>
          <a:noFill/>
          <a:ln/>
        </p:spPr>
        <p:txBody>
          <a:bodyPr wrap="none" lIns="0" tIns="0" rIns="0" bIns="0" rtlCol="0" anchor="t"/>
          <a:lstStyle/>
          <a:p>
            <a:pPr marL="0" indent="0" algn="l">
              <a:lnSpc>
                <a:spcPts val="2050"/>
              </a:lnSpc>
              <a:buNone/>
            </a:pPr>
            <a:r>
              <a:rPr lang="en-US" sz="1250" dirty="0">
                <a:solidFill>
                  <a:srgbClr val="4A4A4A"/>
                </a:solidFill>
                <a:latin typeface="DM Sans" pitchFamily="34" charset="0"/>
                <a:ea typeface="DM Sans" pitchFamily="34" charset="-122"/>
                <a:cs typeface="DM Sans" pitchFamily="34" charset="-120"/>
              </a:rPr>
              <a:t>Notre architecture repose sur une approche classique mais efficace, garantissant performance et maintenabilité. Le site est divisé en plusieurs modules :</a:t>
            </a:r>
            <a:endParaRPr lang="en-US" sz="1250" dirty="0"/>
          </a:p>
        </p:txBody>
      </p:sp>
      <p:sp>
        <p:nvSpPr>
          <p:cNvPr id="13" name="Shape 10"/>
          <p:cNvSpPr/>
          <p:nvPr/>
        </p:nvSpPr>
        <p:spPr>
          <a:xfrm>
            <a:off x="569595" y="7269837"/>
            <a:ext cx="4388644" cy="1243727"/>
          </a:xfrm>
          <a:prstGeom prst="roundRect">
            <a:avLst>
              <a:gd name="adj" fmla="val 8823"/>
            </a:avLst>
          </a:prstGeom>
          <a:solidFill>
            <a:srgbClr val="FFFFFF"/>
          </a:solidFill>
          <a:ln w="22860">
            <a:solidFill>
              <a:srgbClr val="E5B2B7"/>
            </a:solidFill>
            <a:prstDash val="solid"/>
          </a:ln>
          <a:effectLst>
            <a:outerShdw dist="15240" dir="2700000" algn="bl" rotWithShape="0">
              <a:srgbClr val="E5B2B7">
                <a:alpha val="100000"/>
              </a:srgbClr>
            </a:outerShdw>
          </a:effectLst>
        </p:spPr>
      </p:sp>
      <p:pic>
        <p:nvPicPr>
          <p:cNvPr id="14" name="Image 1" descr="preencoded.png"/>
          <p:cNvPicPr>
            <a:picLocks noChangeAspect="1"/>
          </p:cNvPicPr>
          <p:nvPr/>
        </p:nvPicPr>
        <p:blipFill>
          <a:blip r:embed="rId4"/>
          <a:stretch>
            <a:fillRect/>
          </a:stretch>
        </p:blipFill>
        <p:spPr>
          <a:xfrm>
            <a:off x="546735" y="7269837"/>
            <a:ext cx="91440" cy="1243727"/>
          </a:xfrm>
          <a:prstGeom prst="rect">
            <a:avLst/>
          </a:prstGeom>
        </p:spPr>
      </p:pic>
      <p:sp>
        <p:nvSpPr>
          <p:cNvPr id="15" name="Text 11"/>
          <p:cNvSpPr/>
          <p:nvPr/>
        </p:nvSpPr>
        <p:spPr>
          <a:xfrm>
            <a:off x="823674" y="7455337"/>
            <a:ext cx="2243733" cy="254317"/>
          </a:xfrm>
          <a:prstGeom prst="rect">
            <a:avLst/>
          </a:prstGeom>
          <a:noFill/>
          <a:ln/>
        </p:spPr>
        <p:txBody>
          <a:bodyPr wrap="none" lIns="0" tIns="0" rIns="0" bIns="0" rtlCol="0" anchor="t"/>
          <a:lstStyle/>
          <a:p>
            <a:pPr marL="0" indent="0" algn="l">
              <a:lnSpc>
                <a:spcPts val="2000"/>
              </a:lnSpc>
              <a:buNone/>
            </a:pPr>
            <a:r>
              <a:rPr lang="en-US" sz="1600" dirty="0">
                <a:solidFill>
                  <a:srgbClr val="4A4A4A"/>
                </a:solidFill>
                <a:latin typeface="DM Sans Semi Bold" pitchFamily="34" charset="0"/>
                <a:ea typeface="DM Sans Semi Bold" pitchFamily="34" charset="-122"/>
                <a:cs typeface="DM Sans Semi Bold" pitchFamily="34" charset="-120"/>
              </a:rPr>
              <a:t>Front-end (HTML/CSS)</a:t>
            </a:r>
            <a:endParaRPr lang="en-US" sz="1600" dirty="0"/>
          </a:p>
        </p:txBody>
      </p:sp>
      <p:sp>
        <p:nvSpPr>
          <p:cNvPr id="16" name="Text 12"/>
          <p:cNvSpPr/>
          <p:nvPr/>
        </p:nvSpPr>
        <p:spPr>
          <a:xfrm>
            <a:off x="823674" y="7807285"/>
            <a:ext cx="3949065" cy="520779"/>
          </a:xfrm>
          <a:prstGeom prst="rect">
            <a:avLst/>
          </a:prstGeom>
          <a:noFill/>
          <a:ln/>
        </p:spPr>
        <p:txBody>
          <a:bodyPr wrap="square" lIns="0" tIns="0" rIns="0" bIns="0" rtlCol="0" anchor="t"/>
          <a:lstStyle/>
          <a:p>
            <a:pPr marL="0" indent="0" algn="l">
              <a:lnSpc>
                <a:spcPts val="2050"/>
              </a:lnSpc>
              <a:buNone/>
            </a:pPr>
            <a:r>
              <a:rPr lang="en-US" sz="1250" dirty="0">
                <a:solidFill>
                  <a:srgbClr val="4A4A4A"/>
                </a:solidFill>
                <a:latin typeface="DM Sans" pitchFamily="34" charset="0"/>
                <a:ea typeface="DM Sans" pitchFamily="34" charset="-122"/>
                <a:cs typeface="DM Sans" pitchFamily="34" charset="-120"/>
              </a:rPr>
              <a:t>Interface utilisateur pour une navigation fluide et interactive.</a:t>
            </a:r>
            <a:endParaRPr lang="en-US" sz="1250" dirty="0"/>
          </a:p>
        </p:txBody>
      </p:sp>
      <p:sp>
        <p:nvSpPr>
          <p:cNvPr id="17" name="Shape 13"/>
          <p:cNvSpPr/>
          <p:nvPr/>
        </p:nvSpPr>
        <p:spPr>
          <a:xfrm>
            <a:off x="5120878" y="7269837"/>
            <a:ext cx="4388644" cy="1243727"/>
          </a:xfrm>
          <a:prstGeom prst="roundRect">
            <a:avLst>
              <a:gd name="adj" fmla="val 8823"/>
            </a:avLst>
          </a:prstGeom>
          <a:solidFill>
            <a:srgbClr val="FFFFFF"/>
          </a:solidFill>
          <a:ln w="22860">
            <a:solidFill>
              <a:srgbClr val="E5B2B7"/>
            </a:solidFill>
            <a:prstDash val="solid"/>
          </a:ln>
          <a:effectLst>
            <a:outerShdw dist="15240" dir="2700000" algn="bl" rotWithShape="0">
              <a:srgbClr val="E5B2B7">
                <a:alpha val="100000"/>
              </a:srgbClr>
            </a:outerShdw>
          </a:effectLst>
        </p:spPr>
      </p:sp>
      <p:pic>
        <p:nvPicPr>
          <p:cNvPr id="18" name="Image 2" descr="preencoded.png"/>
          <p:cNvPicPr>
            <a:picLocks noChangeAspect="1"/>
          </p:cNvPicPr>
          <p:nvPr/>
        </p:nvPicPr>
        <p:blipFill>
          <a:blip r:embed="rId4"/>
          <a:stretch>
            <a:fillRect/>
          </a:stretch>
        </p:blipFill>
        <p:spPr>
          <a:xfrm>
            <a:off x="5098018" y="7269837"/>
            <a:ext cx="91440" cy="1243727"/>
          </a:xfrm>
          <a:prstGeom prst="rect">
            <a:avLst/>
          </a:prstGeom>
        </p:spPr>
      </p:pic>
      <p:sp>
        <p:nvSpPr>
          <p:cNvPr id="19" name="Text 14"/>
          <p:cNvSpPr/>
          <p:nvPr/>
        </p:nvSpPr>
        <p:spPr>
          <a:xfrm>
            <a:off x="5374958" y="7455337"/>
            <a:ext cx="2034302" cy="254317"/>
          </a:xfrm>
          <a:prstGeom prst="rect">
            <a:avLst/>
          </a:prstGeom>
          <a:noFill/>
          <a:ln/>
        </p:spPr>
        <p:txBody>
          <a:bodyPr wrap="none" lIns="0" tIns="0" rIns="0" bIns="0" rtlCol="0" anchor="t"/>
          <a:lstStyle/>
          <a:p>
            <a:pPr marL="0" indent="0" algn="l">
              <a:lnSpc>
                <a:spcPts val="2000"/>
              </a:lnSpc>
              <a:buNone/>
            </a:pPr>
            <a:r>
              <a:rPr lang="en-US" sz="1600" dirty="0">
                <a:solidFill>
                  <a:srgbClr val="4A4A4A"/>
                </a:solidFill>
                <a:latin typeface="DM Sans Semi Bold" pitchFamily="34" charset="0"/>
                <a:ea typeface="DM Sans Semi Bold" pitchFamily="34" charset="-122"/>
                <a:cs typeface="DM Sans Semi Bold" pitchFamily="34" charset="-120"/>
              </a:rPr>
              <a:t>Back-end (PHP)</a:t>
            </a:r>
            <a:endParaRPr lang="en-US" sz="1600" dirty="0"/>
          </a:p>
        </p:txBody>
      </p:sp>
      <p:sp>
        <p:nvSpPr>
          <p:cNvPr id="20" name="Text 15"/>
          <p:cNvSpPr/>
          <p:nvPr/>
        </p:nvSpPr>
        <p:spPr>
          <a:xfrm>
            <a:off x="5374958" y="7807285"/>
            <a:ext cx="3949065" cy="520779"/>
          </a:xfrm>
          <a:prstGeom prst="rect">
            <a:avLst/>
          </a:prstGeom>
          <a:noFill/>
          <a:ln/>
        </p:spPr>
        <p:txBody>
          <a:bodyPr wrap="square" lIns="0" tIns="0" rIns="0" bIns="0" rtlCol="0" anchor="t"/>
          <a:lstStyle/>
          <a:p>
            <a:pPr marL="0" indent="0" algn="l">
              <a:lnSpc>
                <a:spcPts val="2050"/>
              </a:lnSpc>
              <a:buNone/>
            </a:pPr>
            <a:r>
              <a:rPr lang="en-US" sz="1250" dirty="0">
                <a:solidFill>
                  <a:srgbClr val="4A4A4A"/>
                </a:solidFill>
                <a:latin typeface="DM Sans" pitchFamily="34" charset="0"/>
                <a:ea typeface="DM Sans" pitchFamily="34" charset="-122"/>
                <a:cs typeface="DM Sans" pitchFamily="34" charset="-120"/>
              </a:rPr>
              <a:t>Gestion de la logique métier et interaction avec la base de données.</a:t>
            </a:r>
            <a:endParaRPr lang="en-US" sz="1250" dirty="0"/>
          </a:p>
        </p:txBody>
      </p:sp>
      <p:sp>
        <p:nvSpPr>
          <p:cNvPr id="21" name="Shape 16"/>
          <p:cNvSpPr/>
          <p:nvPr/>
        </p:nvSpPr>
        <p:spPr>
          <a:xfrm>
            <a:off x="9672161" y="7269837"/>
            <a:ext cx="4388644" cy="1243727"/>
          </a:xfrm>
          <a:prstGeom prst="roundRect">
            <a:avLst>
              <a:gd name="adj" fmla="val 8823"/>
            </a:avLst>
          </a:prstGeom>
          <a:solidFill>
            <a:srgbClr val="FFFFFF"/>
          </a:solidFill>
          <a:ln w="22860">
            <a:solidFill>
              <a:srgbClr val="E5B2B7"/>
            </a:solidFill>
            <a:prstDash val="solid"/>
          </a:ln>
          <a:effectLst>
            <a:outerShdw dist="15240" dir="2700000" algn="bl" rotWithShape="0">
              <a:srgbClr val="E5B2B7">
                <a:alpha val="100000"/>
              </a:srgbClr>
            </a:outerShdw>
          </a:effectLst>
        </p:spPr>
      </p:sp>
      <p:pic>
        <p:nvPicPr>
          <p:cNvPr id="22" name="Image 3" descr="preencoded.png"/>
          <p:cNvPicPr>
            <a:picLocks noChangeAspect="1"/>
          </p:cNvPicPr>
          <p:nvPr/>
        </p:nvPicPr>
        <p:blipFill>
          <a:blip r:embed="rId4"/>
          <a:stretch>
            <a:fillRect/>
          </a:stretch>
        </p:blipFill>
        <p:spPr>
          <a:xfrm>
            <a:off x="9649301" y="7269837"/>
            <a:ext cx="91440" cy="1243727"/>
          </a:xfrm>
          <a:prstGeom prst="rect">
            <a:avLst/>
          </a:prstGeom>
        </p:spPr>
      </p:pic>
      <p:sp>
        <p:nvSpPr>
          <p:cNvPr id="23" name="Text 17"/>
          <p:cNvSpPr/>
          <p:nvPr/>
        </p:nvSpPr>
        <p:spPr>
          <a:xfrm>
            <a:off x="9926241" y="7455337"/>
            <a:ext cx="2580323" cy="254317"/>
          </a:xfrm>
          <a:prstGeom prst="rect">
            <a:avLst/>
          </a:prstGeom>
          <a:noFill/>
          <a:ln/>
        </p:spPr>
        <p:txBody>
          <a:bodyPr wrap="none" lIns="0" tIns="0" rIns="0" bIns="0" rtlCol="0" anchor="t"/>
          <a:lstStyle/>
          <a:p>
            <a:pPr marL="0" indent="0" algn="l">
              <a:lnSpc>
                <a:spcPts val="2000"/>
              </a:lnSpc>
              <a:buNone/>
            </a:pPr>
            <a:r>
              <a:rPr lang="en-US" sz="1600" dirty="0">
                <a:solidFill>
                  <a:srgbClr val="4A4A4A"/>
                </a:solidFill>
                <a:latin typeface="DM Sans Semi Bold" pitchFamily="34" charset="0"/>
                <a:ea typeface="DM Sans Semi Bold" pitchFamily="34" charset="-122"/>
                <a:cs typeface="DM Sans Semi Bold" pitchFamily="34" charset="-120"/>
              </a:rPr>
              <a:t>Base de Données (MySQL)</a:t>
            </a:r>
            <a:endParaRPr lang="en-US" sz="1600" dirty="0"/>
          </a:p>
        </p:txBody>
      </p:sp>
      <p:sp>
        <p:nvSpPr>
          <p:cNvPr id="24" name="Text 18"/>
          <p:cNvSpPr/>
          <p:nvPr/>
        </p:nvSpPr>
        <p:spPr>
          <a:xfrm>
            <a:off x="9926241" y="7807285"/>
            <a:ext cx="3949065" cy="520779"/>
          </a:xfrm>
          <a:prstGeom prst="rect">
            <a:avLst/>
          </a:prstGeom>
          <a:noFill/>
          <a:ln/>
        </p:spPr>
        <p:txBody>
          <a:bodyPr wrap="square" lIns="0" tIns="0" rIns="0" bIns="0" rtlCol="0" anchor="t"/>
          <a:lstStyle/>
          <a:p>
            <a:pPr marL="0" indent="0" algn="l">
              <a:lnSpc>
                <a:spcPts val="2050"/>
              </a:lnSpc>
              <a:buNone/>
            </a:pPr>
            <a:r>
              <a:rPr lang="en-US" sz="1250" dirty="0">
                <a:solidFill>
                  <a:srgbClr val="4A4A4A"/>
                </a:solidFill>
                <a:latin typeface="DM Sans" pitchFamily="34" charset="0"/>
                <a:ea typeface="DM Sans" pitchFamily="34" charset="-122"/>
                <a:cs typeface="DM Sans" pitchFamily="34" charset="-120"/>
              </a:rPr>
              <a:t>Stockage sécurisé des informations sur les vélos et les utilisateurs.</a:t>
            </a:r>
            <a:endParaRPr lang="en-US" sz="12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538877" y="423386"/>
            <a:ext cx="8746331" cy="481132"/>
          </a:xfrm>
          <a:prstGeom prst="rect">
            <a:avLst/>
          </a:prstGeom>
          <a:noFill/>
          <a:ln/>
        </p:spPr>
        <p:txBody>
          <a:bodyPr wrap="none" lIns="0" tIns="0" rIns="0" bIns="0" rtlCol="0" anchor="t"/>
          <a:lstStyle/>
          <a:p>
            <a:pPr marL="0" indent="0" algn="l">
              <a:lnSpc>
                <a:spcPts val="3750"/>
              </a:lnSpc>
              <a:buNone/>
            </a:pPr>
            <a:r>
              <a:rPr lang="en-US" sz="3000" dirty="0">
                <a:solidFill>
                  <a:srgbClr val="9C5461"/>
                </a:solidFill>
                <a:latin typeface="DM Sans Semi Bold" pitchFamily="34" charset="0"/>
                <a:ea typeface="DM Sans Semi Bold" pitchFamily="34" charset="-122"/>
                <a:cs typeface="DM Sans Semi Bold" pitchFamily="34" charset="-120"/>
              </a:rPr>
              <a:t>Base de Données : La Structure de l'Information</a:t>
            </a:r>
            <a:endParaRPr lang="en-US" sz="3000" dirty="0"/>
          </a:p>
        </p:txBody>
      </p:sp>
      <p:sp>
        <p:nvSpPr>
          <p:cNvPr id="3" name="Text 1"/>
          <p:cNvSpPr/>
          <p:nvPr/>
        </p:nvSpPr>
        <p:spPr>
          <a:xfrm>
            <a:off x="538877" y="1212413"/>
            <a:ext cx="13552646" cy="492443"/>
          </a:xfrm>
          <a:prstGeom prst="rect">
            <a:avLst/>
          </a:prstGeom>
          <a:noFill/>
          <a:ln/>
        </p:spPr>
        <p:txBody>
          <a:bodyPr wrap="square" lIns="0" tIns="0" rIns="0" bIns="0" rtlCol="0" anchor="t"/>
          <a:lstStyle/>
          <a:p>
            <a:pPr marL="0" indent="0" algn="l">
              <a:lnSpc>
                <a:spcPts val="1900"/>
              </a:lnSpc>
              <a:buNone/>
            </a:pPr>
            <a:r>
              <a:rPr lang="en-US" sz="1200" dirty="0">
                <a:solidFill>
                  <a:srgbClr val="4A4A4A"/>
                </a:solidFill>
                <a:latin typeface="DM Sans" pitchFamily="34" charset="0"/>
                <a:ea typeface="DM Sans" pitchFamily="34" charset="-122"/>
                <a:cs typeface="DM Sans" pitchFamily="34" charset="-120"/>
              </a:rPr>
              <a:t>La conception de la base de données a été une étape cruciale pour organiser efficacement les données de SmartBike. Nous avons suivi une méthodologie rigoureuse en élaborant le MCD, MLD et MPD.</a:t>
            </a:r>
          </a:p>
          <a:p>
            <a:pPr marL="0" indent="0" algn="l">
              <a:lnSpc>
                <a:spcPts val="1900"/>
              </a:lnSpc>
              <a:buNone/>
            </a:pPr>
            <a:endParaRPr lang="en-US" sz="1200" dirty="0"/>
          </a:p>
        </p:txBody>
      </p:sp>
      <p:sp>
        <p:nvSpPr>
          <p:cNvPr id="4" name="Text 2"/>
          <p:cNvSpPr/>
          <p:nvPr/>
        </p:nvSpPr>
        <p:spPr>
          <a:xfrm>
            <a:off x="538877" y="4356021"/>
            <a:ext cx="6588562" cy="3249635"/>
          </a:xfrm>
          <a:prstGeom prst="rect">
            <a:avLst/>
          </a:prstGeom>
          <a:noFill/>
          <a:ln/>
        </p:spPr>
        <p:txBody>
          <a:bodyPr wrap="square" lIns="0" tIns="0" rIns="0" bIns="0" rtlCol="0" anchor="t"/>
          <a:lstStyle/>
          <a:p>
            <a:pPr marL="800100" lvl="1" indent="-342900">
              <a:lnSpc>
                <a:spcPts val="1900"/>
              </a:lnSpc>
              <a:buSzPct val="100000"/>
              <a:buChar char="•"/>
            </a:pPr>
            <a:endParaRPr lang="en-US" sz="1200" dirty="0"/>
          </a:p>
        </p:txBody>
      </p:sp>
      <p:sp>
        <p:nvSpPr>
          <p:cNvPr id="5" name="Text 3"/>
          <p:cNvSpPr/>
          <p:nvPr/>
        </p:nvSpPr>
        <p:spPr>
          <a:xfrm>
            <a:off x="955365" y="5452229"/>
            <a:ext cx="6363646" cy="312304"/>
          </a:xfrm>
          <a:prstGeom prst="rect">
            <a:avLst/>
          </a:prstGeom>
          <a:noFill/>
          <a:ln/>
        </p:spPr>
        <p:txBody>
          <a:bodyPr wrap="square" lIns="0" tIns="0" rIns="0" bIns="0" rtlCol="0" anchor="t"/>
          <a:lstStyle/>
          <a:p>
            <a:pPr marL="342900" indent="-342900" algn="l">
              <a:lnSpc>
                <a:spcPts val="1900"/>
              </a:lnSpc>
              <a:buSzPct val="100000"/>
              <a:buChar char="•"/>
            </a:pPr>
            <a:endParaRPr lang="en-US" sz="1200" dirty="0"/>
          </a:p>
        </p:txBody>
      </p:sp>
      <p:sp>
        <p:nvSpPr>
          <p:cNvPr id="6" name="Text 4"/>
          <p:cNvSpPr/>
          <p:nvPr/>
        </p:nvSpPr>
        <p:spPr>
          <a:xfrm>
            <a:off x="747121" y="6495440"/>
            <a:ext cx="6172073" cy="1043493"/>
          </a:xfrm>
          <a:prstGeom prst="rect">
            <a:avLst/>
          </a:prstGeom>
          <a:noFill/>
          <a:ln/>
        </p:spPr>
        <p:txBody>
          <a:bodyPr wrap="square" lIns="0" tIns="0" rIns="0" bIns="0" rtlCol="0" anchor="t"/>
          <a:lstStyle/>
          <a:p>
            <a:pPr marL="342900" indent="-342900" algn="l">
              <a:lnSpc>
                <a:spcPts val="1900"/>
              </a:lnSpc>
              <a:buSzPct val="100000"/>
              <a:buChar char="•"/>
            </a:pPr>
            <a:endParaRPr lang="en-US" sz="1200" dirty="0"/>
          </a:p>
        </p:txBody>
      </p:sp>
      <p:sp>
        <p:nvSpPr>
          <p:cNvPr id="8" name="Text 5"/>
          <p:cNvSpPr/>
          <p:nvPr/>
        </p:nvSpPr>
        <p:spPr>
          <a:xfrm>
            <a:off x="538877" y="8985885"/>
            <a:ext cx="13552646" cy="246221"/>
          </a:xfrm>
          <a:prstGeom prst="rect">
            <a:avLst/>
          </a:prstGeom>
          <a:noFill/>
          <a:ln/>
        </p:spPr>
        <p:txBody>
          <a:bodyPr wrap="none" lIns="0" tIns="0" rIns="0" bIns="0" rtlCol="0" anchor="t"/>
          <a:lstStyle/>
          <a:p>
            <a:pPr marL="0" indent="0" algn="l">
              <a:lnSpc>
                <a:spcPts val="1900"/>
              </a:lnSpc>
              <a:buNone/>
            </a:pPr>
            <a:r>
              <a:rPr lang="en-US" sz="1200" dirty="0">
                <a:solidFill>
                  <a:srgbClr val="4A4A4A"/>
                </a:solidFill>
                <a:latin typeface="DM Sans" pitchFamily="34" charset="0"/>
                <a:ea typeface="DM Sans" pitchFamily="34" charset="-122"/>
                <a:cs typeface="DM Sans" pitchFamily="34" charset="-120"/>
              </a:rPr>
              <a:t>Cette approche garantit l'intégrité des données et facilite les requêtes complexes pour l'affichage des produits.</a:t>
            </a:r>
            <a:endParaRPr lang="en-US" sz="1200" dirty="0"/>
          </a:p>
        </p:txBody>
      </p:sp>
      <p:sp>
        <p:nvSpPr>
          <p:cNvPr id="10" name="ZoneTexte 9">
            <a:extLst>
              <a:ext uri="{FF2B5EF4-FFF2-40B4-BE49-F238E27FC236}">
                <a16:creationId xmlns:a16="http://schemas.microsoft.com/office/drawing/2014/main" id="{73EBA6D7-EBC0-C8A2-3D24-F52846785DB8}"/>
              </a:ext>
            </a:extLst>
          </p:cNvPr>
          <p:cNvSpPr txBox="1"/>
          <p:nvPr/>
        </p:nvSpPr>
        <p:spPr>
          <a:xfrm>
            <a:off x="2286873" y="2346035"/>
            <a:ext cx="7315200" cy="646331"/>
          </a:xfrm>
          <a:prstGeom prst="rect">
            <a:avLst/>
          </a:prstGeom>
          <a:noFill/>
        </p:spPr>
        <p:txBody>
          <a:bodyPr wrap="square">
            <a:spAutoFit/>
          </a:bodyPr>
          <a:lstStyle/>
          <a:p>
            <a:r>
              <a:rPr lang="fr-FR" dirty="0"/>
              <a:t> DDD:  décrit toutes les informations stockées dans la base, avec le nom des champs, leur type et leur rôle.</a:t>
            </a:r>
          </a:p>
        </p:txBody>
      </p:sp>
      <p:pic>
        <p:nvPicPr>
          <p:cNvPr id="12" name="Image 11">
            <a:extLst>
              <a:ext uri="{FF2B5EF4-FFF2-40B4-BE49-F238E27FC236}">
                <a16:creationId xmlns:a16="http://schemas.microsoft.com/office/drawing/2014/main" id="{EA42CD92-E264-C58D-EDA7-7A961C746466}"/>
              </a:ext>
            </a:extLst>
          </p:cNvPr>
          <p:cNvPicPr>
            <a:picLocks noChangeAspect="1"/>
          </p:cNvPicPr>
          <p:nvPr/>
        </p:nvPicPr>
        <p:blipFill>
          <a:blip r:embed="rId3"/>
          <a:stretch>
            <a:fillRect/>
          </a:stretch>
        </p:blipFill>
        <p:spPr>
          <a:xfrm>
            <a:off x="3529012" y="3085085"/>
            <a:ext cx="7056513" cy="4950877"/>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B3DC4F1D-9FB1-4484-1FEE-00972FFEE771}"/>
              </a:ext>
            </a:extLst>
          </p:cNvPr>
          <p:cNvSpPr txBox="1"/>
          <p:nvPr/>
        </p:nvSpPr>
        <p:spPr>
          <a:xfrm>
            <a:off x="2665347" y="979507"/>
            <a:ext cx="7315200" cy="827214"/>
          </a:xfrm>
          <a:prstGeom prst="rect">
            <a:avLst/>
          </a:prstGeom>
          <a:noFill/>
        </p:spPr>
        <p:txBody>
          <a:bodyPr wrap="square">
            <a:spAutoFit/>
          </a:bodyPr>
          <a:lstStyle/>
          <a:p>
            <a:pPr lvl="1">
              <a:lnSpc>
                <a:spcPts val="1900"/>
              </a:lnSpc>
              <a:buSzPct val="100000"/>
            </a:pPr>
            <a:r>
              <a:rPr lang="en-US" sz="1800" b="1" dirty="0">
                <a:solidFill>
                  <a:srgbClr val="4A4A4A"/>
                </a:solidFill>
                <a:latin typeface="DM Sans" pitchFamily="34" charset="0"/>
                <a:ea typeface="DM Sans" pitchFamily="34" charset="-122"/>
                <a:cs typeface="DM Sans" pitchFamily="34" charset="-120"/>
              </a:rPr>
              <a:t>MCD (</a:t>
            </a:r>
            <a:r>
              <a:rPr lang="en-US" sz="1800" b="1" dirty="0" err="1">
                <a:solidFill>
                  <a:srgbClr val="4A4A4A"/>
                </a:solidFill>
                <a:latin typeface="DM Sans" pitchFamily="34" charset="0"/>
                <a:ea typeface="DM Sans" pitchFamily="34" charset="-122"/>
                <a:cs typeface="DM Sans" pitchFamily="34" charset="-120"/>
              </a:rPr>
              <a:t>Modèle</a:t>
            </a:r>
            <a:r>
              <a:rPr lang="en-US" sz="1800" b="1" dirty="0">
                <a:solidFill>
                  <a:srgbClr val="4A4A4A"/>
                </a:solidFill>
                <a:latin typeface="DM Sans" pitchFamily="34" charset="0"/>
                <a:ea typeface="DM Sans" pitchFamily="34" charset="-122"/>
                <a:cs typeface="DM Sans" pitchFamily="34" charset="-120"/>
              </a:rPr>
              <a:t> </a:t>
            </a:r>
            <a:r>
              <a:rPr lang="en-US" sz="1800" b="1" dirty="0" err="1">
                <a:solidFill>
                  <a:srgbClr val="4A4A4A"/>
                </a:solidFill>
                <a:latin typeface="DM Sans" pitchFamily="34" charset="0"/>
                <a:ea typeface="DM Sans" pitchFamily="34" charset="-122"/>
                <a:cs typeface="DM Sans" pitchFamily="34" charset="-120"/>
              </a:rPr>
              <a:t>Conceptuel</a:t>
            </a:r>
            <a:r>
              <a:rPr lang="en-US" sz="1800" b="1" dirty="0">
                <a:solidFill>
                  <a:srgbClr val="4A4A4A"/>
                </a:solidFill>
                <a:latin typeface="DM Sans" pitchFamily="34" charset="0"/>
                <a:ea typeface="DM Sans" pitchFamily="34" charset="-122"/>
                <a:cs typeface="DM Sans" pitchFamily="34" charset="-120"/>
              </a:rPr>
              <a:t> de Données)</a:t>
            </a:r>
            <a:r>
              <a:rPr lang="en-US" sz="1800" dirty="0">
                <a:solidFill>
                  <a:srgbClr val="4A4A4A"/>
                </a:solidFill>
                <a:latin typeface="DM Sans" pitchFamily="34" charset="0"/>
                <a:ea typeface="DM Sans" pitchFamily="34" charset="-122"/>
                <a:cs typeface="DM Sans" pitchFamily="34" charset="-120"/>
              </a:rPr>
              <a:t> : </a:t>
            </a:r>
            <a:r>
              <a:rPr lang="en-US" sz="1800" dirty="0" err="1">
                <a:solidFill>
                  <a:srgbClr val="4A4A4A"/>
                </a:solidFill>
                <a:latin typeface="DM Sans" pitchFamily="34" charset="0"/>
                <a:ea typeface="DM Sans" pitchFamily="34" charset="-122"/>
                <a:cs typeface="DM Sans" pitchFamily="34" charset="-120"/>
              </a:rPr>
              <a:t>Représentation</a:t>
            </a:r>
            <a:r>
              <a:rPr lang="en-US" sz="1800" dirty="0">
                <a:solidFill>
                  <a:srgbClr val="4A4A4A"/>
                </a:solidFill>
                <a:latin typeface="DM Sans" pitchFamily="34" charset="0"/>
                <a:ea typeface="DM Sans" pitchFamily="34" charset="-122"/>
                <a:cs typeface="DM Sans" pitchFamily="34" charset="-120"/>
              </a:rPr>
              <a:t> </a:t>
            </a:r>
            <a:r>
              <a:rPr lang="en-US" sz="1800" dirty="0" err="1">
                <a:solidFill>
                  <a:srgbClr val="4A4A4A"/>
                </a:solidFill>
                <a:latin typeface="DM Sans" pitchFamily="34" charset="0"/>
                <a:ea typeface="DM Sans" pitchFamily="34" charset="-122"/>
                <a:cs typeface="DM Sans" pitchFamily="34" charset="-120"/>
              </a:rPr>
              <a:t>abstraite</a:t>
            </a:r>
            <a:r>
              <a:rPr lang="en-US" sz="1800" dirty="0">
                <a:solidFill>
                  <a:srgbClr val="4A4A4A"/>
                </a:solidFill>
                <a:latin typeface="DM Sans" pitchFamily="34" charset="0"/>
                <a:ea typeface="DM Sans" pitchFamily="34" charset="-122"/>
                <a:cs typeface="DM Sans" pitchFamily="34" charset="-120"/>
              </a:rPr>
              <a:t> des </a:t>
            </a:r>
            <a:r>
              <a:rPr lang="en-US" sz="1800" dirty="0" err="1">
                <a:solidFill>
                  <a:srgbClr val="4A4A4A"/>
                </a:solidFill>
                <a:latin typeface="DM Sans" pitchFamily="34" charset="0"/>
                <a:ea typeface="DM Sans" pitchFamily="34" charset="-122"/>
                <a:cs typeface="DM Sans" pitchFamily="34" charset="-120"/>
              </a:rPr>
              <a:t>entités</a:t>
            </a:r>
            <a:r>
              <a:rPr lang="en-US" sz="1800" dirty="0">
                <a:solidFill>
                  <a:srgbClr val="4A4A4A"/>
                </a:solidFill>
                <a:latin typeface="DM Sans" pitchFamily="34" charset="0"/>
                <a:ea typeface="DM Sans" pitchFamily="34" charset="-122"/>
                <a:cs typeface="DM Sans" pitchFamily="34" charset="-120"/>
              </a:rPr>
              <a:t> et de </a:t>
            </a:r>
            <a:r>
              <a:rPr lang="en-US" sz="1800" dirty="0" err="1">
                <a:solidFill>
                  <a:srgbClr val="4A4A4A"/>
                </a:solidFill>
                <a:latin typeface="DM Sans" pitchFamily="34" charset="0"/>
                <a:ea typeface="DM Sans" pitchFamily="34" charset="-122"/>
                <a:cs typeface="DM Sans" pitchFamily="34" charset="-120"/>
              </a:rPr>
              <a:t>leurs</a:t>
            </a:r>
            <a:r>
              <a:rPr lang="en-US" sz="1800" dirty="0">
                <a:solidFill>
                  <a:srgbClr val="4A4A4A"/>
                </a:solidFill>
                <a:latin typeface="DM Sans" pitchFamily="34" charset="0"/>
                <a:ea typeface="DM Sans" pitchFamily="34" charset="-122"/>
                <a:cs typeface="DM Sans" pitchFamily="34" charset="-120"/>
              </a:rPr>
              <a:t> relations (</a:t>
            </a:r>
            <a:r>
              <a:rPr lang="en-US" sz="1800" dirty="0" err="1">
                <a:solidFill>
                  <a:srgbClr val="4A4A4A"/>
                </a:solidFill>
                <a:latin typeface="DM Sans" pitchFamily="34" charset="0"/>
                <a:ea typeface="DM Sans" pitchFamily="34" charset="-122"/>
                <a:cs typeface="DM Sans" pitchFamily="34" charset="-120"/>
              </a:rPr>
              <a:t>vélos</a:t>
            </a:r>
            <a:r>
              <a:rPr lang="en-US" sz="1800" dirty="0">
                <a:solidFill>
                  <a:srgbClr val="4A4A4A"/>
                </a:solidFill>
                <a:latin typeface="DM Sans" pitchFamily="34" charset="0"/>
                <a:ea typeface="DM Sans" pitchFamily="34" charset="-122"/>
                <a:cs typeface="DM Sans" pitchFamily="34" charset="-120"/>
              </a:rPr>
              <a:t>, </a:t>
            </a:r>
            <a:r>
              <a:rPr lang="en-US" sz="1800" dirty="0" err="1">
                <a:solidFill>
                  <a:srgbClr val="4A4A4A"/>
                </a:solidFill>
                <a:latin typeface="DM Sans" pitchFamily="34" charset="0"/>
                <a:ea typeface="DM Sans" pitchFamily="34" charset="-122"/>
                <a:cs typeface="DM Sans" pitchFamily="34" charset="-120"/>
              </a:rPr>
              <a:t>utilisateurs</a:t>
            </a:r>
            <a:r>
              <a:rPr lang="en-US" sz="1800" dirty="0">
                <a:solidFill>
                  <a:srgbClr val="4A4A4A"/>
                </a:solidFill>
                <a:latin typeface="DM Sans" pitchFamily="34" charset="0"/>
                <a:ea typeface="DM Sans" pitchFamily="34" charset="-122"/>
                <a:cs typeface="DM Sans" pitchFamily="34" charset="-120"/>
              </a:rPr>
              <a:t>, </a:t>
            </a:r>
            <a:r>
              <a:rPr lang="en-US" sz="1800" dirty="0" err="1">
                <a:solidFill>
                  <a:srgbClr val="4A4A4A"/>
                </a:solidFill>
                <a:latin typeface="DM Sans" pitchFamily="34" charset="0"/>
                <a:ea typeface="DM Sans" pitchFamily="34" charset="-122"/>
                <a:cs typeface="DM Sans" pitchFamily="34" charset="-120"/>
              </a:rPr>
              <a:t>commandes</a:t>
            </a:r>
            <a:r>
              <a:rPr lang="en-US" sz="1800" dirty="0">
                <a:solidFill>
                  <a:srgbClr val="4A4A4A"/>
                </a:solidFill>
                <a:latin typeface="DM Sans" pitchFamily="34" charset="0"/>
                <a:ea typeface="DM Sans" pitchFamily="34" charset="-122"/>
                <a:cs typeface="DM Sans" pitchFamily="34" charset="-120"/>
              </a:rPr>
              <a:t>, etc.).</a:t>
            </a:r>
            <a:r>
              <a:rPr lang="en-US" sz="1800" b="1" dirty="0">
                <a:solidFill>
                  <a:srgbClr val="4A4A4A"/>
                </a:solidFill>
                <a:latin typeface="DM Sans" pitchFamily="34" charset="0"/>
                <a:ea typeface="DM Sans" pitchFamily="34" charset="-122"/>
                <a:cs typeface="DM Sans" pitchFamily="34" charset="-120"/>
              </a:rPr>
              <a:t> </a:t>
            </a:r>
            <a:endParaRPr lang="en-US" sz="1800" dirty="0"/>
          </a:p>
        </p:txBody>
      </p:sp>
      <p:pic>
        <p:nvPicPr>
          <p:cNvPr id="7" name="Image 6">
            <a:extLst>
              <a:ext uri="{FF2B5EF4-FFF2-40B4-BE49-F238E27FC236}">
                <a16:creationId xmlns:a16="http://schemas.microsoft.com/office/drawing/2014/main" id="{6088E1B9-759C-A83E-AD92-1216B0305143}"/>
              </a:ext>
            </a:extLst>
          </p:cNvPr>
          <p:cNvPicPr>
            <a:picLocks noChangeAspect="1"/>
          </p:cNvPicPr>
          <p:nvPr/>
        </p:nvPicPr>
        <p:blipFill>
          <a:blip r:embed="rId2"/>
          <a:stretch>
            <a:fillRect/>
          </a:stretch>
        </p:blipFill>
        <p:spPr>
          <a:xfrm>
            <a:off x="2299588" y="2501404"/>
            <a:ext cx="9361702" cy="5050464"/>
          </a:xfrm>
          <a:prstGeom prst="rect">
            <a:avLst/>
          </a:prstGeom>
        </p:spPr>
      </p:pic>
    </p:spTree>
    <p:extLst>
      <p:ext uri="{BB962C8B-B14F-4D97-AF65-F5344CB8AC3E}">
        <p14:creationId xmlns:p14="http://schemas.microsoft.com/office/powerpoint/2010/main" val="9171599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ZoneTexte 2">
            <a:extLst>
              <a:ext uri="{FF2B5EF4-FFF2-40B4-BE49-F238E27FC236}">
                <a16:creationId xmlns:a16="http://schemas.microsoft.com/office/drawing/2014/main" id="{ED37F3BF-6999-8C7B-FEAD-D16BF32FC733}"/>
              </a:ext>
            </a:extLst>
          </p:cNvPr>
          <p:cNvSpPr txBox="1"/>
          <p:nvPr/>
        </p:nvSpPr>
        <p:spPr>
          <a:xfrm>
            <a:off x="2990626" y="800122"/>
            <a:ext cx="7315200" cy="583558"/>
          </a:xfrm>
          <a:prstGeom prst="rect">
            <a:avLst/>
          </a:prstGeom>
          <a:noFill/>
        </p:spPr>
        <p:txBody>
          <a:bodyPr wrap="square">
            <a:spAutoFit/>
          </a:bodyPr>
          <a:lstStyle/>
          <a:p>
            <a:pPr algn="l">
              <a:lnSpc>
                <a:spcPts val="1900"/>
              </a:lnSpc>
              <a:buSzPct val="100000"/>
            </a:pPr>
            <a:r>
              <a:rPr lang="en-US" sz="1800" b="1" dirty="0">
                <a:solidFill>
                  <a:srgbClr val="4A4A4A"/>
                </a:solidFill>
                <a:latin typeface="DM Sans" pitchFamily="34" charset="0"/>
                <a:ea typeface="DM Sans" pitchFamily="34" charset="-122"/>
                <a:cs typeface="DM Sans" pitchFamily="34" charset="-120"/>
              </a:rPr>
              <a:t>MLD (</a:t>
            </a:r>
            <a:r>
              <a:rPr lang="en-US" sz="1800" b="1" dirty="0" err="1">
                <a:solidFill>
                  <a:srgbClr val="4A4A4A"/>
                </a:solidFill>
                <a:latin typeface="DM Sans" pitchFamily="34" charset="0"/>
                <a:ea typeface="DM Sans" pitchFamily="34" charset="-122"/>
                <a:cs typeface="DM Sans" pitchFamily="34" charset="-120"/>
              </a:rPr>
              <a:t>Modèle</a:t>
            </a:r>
            <a:r>
              <a:rPr lang="en-US" sz="1800" b="1" dirty="0">
                <a:solidFill>
                  <a:srgbClr val="4A4A4A"/>
                </a:solidFill>
                <a:latin typeface="DM Sans" pitchFamily="34" charset="0"/>
                <a:ea typeface="DM Sans" pitchFamily="34" charset="-122"/>
                <a:cs typeface="DM Sans" pitchFamily="34" charset="-120"/>
              </a:rPr>
              <a:t> </a:t>
            </a:r>
            <a:r>
              <a:rPr lang="en-US" sz="1800" b="1" dirty="0" err="1">
                <a:solidFill>
                  <a:srgbClr val="4A4A4A"/>
                </a:solidFill>
                <a:latin typeface="DM Sans" pitchFamily="34" charset="0"/>
                <a:ea typeface="DM Sans" pitchFamily="34" charset="-122"/>
                <a:cs typeface="DM Sans" pitchFamily="34" charset="-120"/>
              </a:rPr>
              <a:t>Logique</a:t>
            </a:r>
            <a:r>
              <a:rPr lang="en-US" sz="1800" b="1" dirty="0">
                <a:solidFill>
                  <a:srgbClr val="4A4A4A"/>
                </a:solidFill>
                <a:latin typeface="DM Sans" pitchFamily="34" charset="0"/>
                <a:ea typeface="DM Sans" pitchFamily="34" charset="-122"/>
                <a:cs typeface="DM Sans" pitchFamily="34" charset="-120"/>
              </a:rPr>
              <a:t> de Données)</a:t>
            </a:r>
            <a:r>
              <a:rPr lang="en-US" sz="1800" dirty="0">
                <a:solidFill>
                  <a:srgbClr val="4A4A4A"/>
                </a:solidFill>
                <a:latin typeface="DM Sans" pitchFamily="34" charset="0"/>
                <a:ea typeface="DM Sans" pitchFamily="34" charset="-122"/>
                <a:cs typeface="DM Sans" pitchFamily="34" charset="-120"/>
              </a:rPr>
              <a:t> : </a:t>
            </a:r>
            <a:r>
              <a:rPr lang="en-US" sz="1800" dirty="0" err="1">
                <a:solidFill>
                  <a:srgbClr val="4A4A4A"/>
                </a:solidFill>
                <a:latin typeface="DM Sans" pitchFamily="34" charset="0"/>
                <a:ea typeface="DM Sans" pitchFamily="34" charset="-122"/>
                <a:cs typeface="DM Sans" pitchFamily="34" charset="-120"/>
              </a:rPr>
              <a:t>Traduction</a:t>
            </a:r>
            <a:r>
              <a:rPr lang="en-US" sz="1800" dirty="0">
                <a:solidFill>
                  <a:srgbClr val="4A4A4A"/>
                </a:solidFill>
                <a:latin typeface="DM Sans" pitchFamily="34" charset="0"/>
                <a:ea typeface="DM Sans" pitchFamily="34" charset="-122"/>
                <a:cs typeface="DM Sans" pitchFamily="34" charset="-120"/>
              </a:rPr>
              <a:t> du MCD </a:t>
            </a:r>
            <a:r>
              <a:rPr lang="en-US" sz="1800" dirty="0" err="1">
                <a:solidFill>
                  <a:srgbClr val="4A4A4A"/>
                </a:solidFill>
                <a:latin typeface="DM Sans" pitchFamily="34" charset="0"/>
                <a:ea typeface="DM Sans" pitchFamily="34" charset="-122"/>
                <a:cs typeface="DM Sans" pitchFamily="34" charset="-120"/>
              </a:rPr>
              <a:t>en</a:t>
            </a:r>
            <a:r>
              <a:rPr lang="en-US" sz="1800" dirty="0">
                <a:solidFill>
                  <a:srgbClr val="4A4A4A"/>
                </a:solidFill>
                <a:latin typeface="DM Sans" pitchFamily="34" charset="0"/>
                <a:ea typeface="DM Sans" pitchFamily="34" charset="-122"/>
                <a:cs typeface="DM Sans" pitchFamily="34" charset="-120"/>
              </a:rPr>
              <a:t> tables et </a:t>
            </a:r>
            <a:r>
              <a:rPr lang="en-US" sz="1800" dirty="0" err="1">
                <a:solidFill>
                  <a:srgbClr val="4A4A4A"/>
                </a:solidFill>
                <a:latin typeface="DM Sans" pitchFamily="34" charset="0"/>
                <a:ea typeface="DM Sans" pitchFamily="34" charset="-122"/>
                <a:cs typeface="DM Sans" pitchFamily="34" charset="-120"/>
              </a:rPr>
              <a:t>colonnes</a:t>
            </a:r>
            <a:r>
              <a:rPr lang="en-US" sz="1800" dirty="0">
                <a:solidFill>
                  <a:srgbClr val="4A4A4A"/>
                </a:solidFill>
                <a:latin typeface="DM Sans" pitchFamily="34" charset="0"/>
                <a:ea typeface="DM Sans" pitchFamily="34" charset="-122"/>
                <a:cs typeface="DM Sans" pitchFamily="34" charset="-120"/>
              </a:rPr>
              <a:t> </a:t>
            </a:r>
            <a:r>
              <a:rPr lang="en-US" sz="1800" dirty="0" err="1">
                <a:solidFill>
                  <a:srgbClr val="4A4A4A"/>
                </a:solidFill>
                <a:latin typeface="DM Sans" pitchFamily="34" charset="0"/>
                <a:ea typeface="DM Sans" pitchFamily="34" charset="-122"/>
                <a:cs typeface="DM Sans" pitchFamily="34" charset="-120"/>
              </a:rPr>
              <a:t>relationnelles</a:t>
            </a:r>
            <a:r>
              <a:rPr lang="en-US" sz="1800" dirty="0">
                <a:solidFill>
                  <a:srgbClr val="4A4A4A"/>
                </a:solidFill>
                <a:latin typeface="DM Sans" pitchFamily="34" charset="0"/>
                <a:ea typeface="DM Sans" pitchFamily="34" charset="-122"/>
                <a:cs typeface="DM Sans" pitchFamily="34" charset="-120"/>
              </a:rPr>
              <a:t>.</a:t>
            </a:r>
            <a:endParaRPr lang="en-US" sz="1800" dirty="0"/>
          </a:p>
        </p:txBody>
      </p:sp>
      <p:pic>
        <p:nvPicPr>
          <p:cNvPr id="5" name="Image 4">
            <a:extLst>
              <a:ext uri="{FF2B5EF4-FFF2-40B4-BE49-F238E27FC236}">
                <a16:creationId xmlns:a16="http://schemas.microsoft.com/office/drawing/2014/main" id="{058D9B7C-7A16-3F56-DE7F-1C552430BDCC}"/>
              </a:ext>
            </a:extLst>
          </p:cNvPr>
          <p:cNvPicPr>
            <a:picLocks noChangeAspect="1"/>
          </p:cNvPicPr>
          <p:nvPr/>
        </p:nvPicPr>
        <p:blipFill>
          <a:blip r:embed="rId2"/>
          <a:stretch>
            <a:fillRect/>
          </a:stretch>
        </p:blipFill>
        <p:spPr>
          <a:xfrm>
            <a:off x="2624866" y="1645920"/>
            <a:ext cx="9197787" cy="4948518"/>
          </a:xfrm>
          <a:prstGeom prst="rect">
            <a:avLst/>
          </a:prstGeom>
        </p:spPr>
      </p:pic>
    </p:spTree>
    <p:extLst>
      <p:ext uri="{BB962C8B-B14F-4D97-AF65-F5344CB8AC3E}">
        <p14:creationId xmlns:p14="http://schemas.microsoft.com/office/powerpoint/2010/main" val="12172412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ZoneTexte 2">
            <a:extLst>
              <a:ext uri="{FF2B5EF4-FFF2-40B4-BE49-F238E27FC236}">
                <a16:creationId xmlns:a16="http://schemas.microsoft.com/office/drawing/2014/main" id="{F62ADBC2-6379-99C4-17DD-1063CEC82D0B}"/>
              </a:ext>
            </a:extLst>
          </p:cNvPr>
          <p:cNvSpPr txBox="1"/>
          <p:nvPr/>
        </p:nvSpPr>
        <p:spPr>
          <a:xfrm>
            <a:off x="3248810" y="866904"/>
            <a:ext cx="7315200" cy="923330"/>
          </a:xfrm>
          <a:prstGeom prst="rect">
            <a:avLst/>
          </a:prstGeom>
          <a:noFill/>
        </p:spPr>
        <p:txBody>
          <a:bodyPr wrap="square">
            <a:spAutoFit/>
          </a:bodyPr>
          <a:lstStyle/>
          <a:p>
            <a:r>
              <a:rPr lang="en-US" sz="1800" b="1" dirty="0">
                <a:solidFill>
                  <a:srgbClr val="4A4A4A"/>
                </a:solidFill>
                <a:latin typeface="DM Sans" pitchFamily="34" charset="0"/>
                <a:ea typeface="DM Sans" pitchFamily="34" charset="-122"/>
                <a:cs typeface="DM Sans" pitchFamily="34" charset="-120"/>
              </a:rPr>
              <a:t>MPD (</a:t>
            </a:r>
            <a:r>
              <a:rPr lang="en-US" sz="1800" b="1" dirty="0" err="1">
                <a:solidFill>
                  <a:srgbClr val="4A4A4A"/>
                </a:solidFill>
                <a:latin typeface="DM Sans" pitchFamily="34" charset="0"/>
                <a:ea typeface="DM Sans" pitchFamily="34" charset="-122"/>
                <a:cs typeface="DM Sans" pitchFamily="34" charset="-120"/>
              </a:rPr>
              <a:t>Modèle</a:t>
            </a:r>
            <a:r>
              <a:rPr lang="en-US" sz="1800" b="1" dirty="0">
                <a:solidFill>
                  <a:srgbClr val="4A4A4A"/>
                </a:solidFill>
                <a:latin typeface="DM Sans" pitchFamily="34" charset="0"/>
                <a:ea typeface="DM Sans" pitchFamily="34" charset="-122"/>
                <a:cs typeface="DM Sans" pitchFamily="34" charset="-120"/>
              </a:rPr>
              <a:t> Physique de Données)</a:t>
            </a:r>
            <a:r>
              <a:rPr lang="en-US" sz="1800" dirty="0">
                <a:solidFill>
                  <a:srgbClr val="4A4A4A"/>
                </a:solidFill>
                <a:latin typeface="DM Sans" pitchFamily="34" charset="0"/>
                <a:ea typeface="DM Sans" pitchFamily="34" charset="-122"/>
                <a:cs typeface="DM Sans" pitchFamily="34" charset="-120"/>
              </a:rPr>
              <a:t> : </a:t>
            </a:r>
            <a:r>
              <a:rPr lang="en-US" sz="1800" dirty="0" err="1">
                <a:solidFill>
                  <a:srgbClr val="4A4A4A"/>
                </a:solidFill>
                <a:latin typeface="DM Sans" pitchFamily="34" charset="0"/>
                <a:ea typeface="DM Sans" pitchFamily="34" charset="-122"/>
                <a:cs typeface="DM Sans" pitchFamily="34" charset="-120"/>
              </a:rPr>
              <a:t>Implémentation</a:t>
            </a:r>
            <a:r>
              <a:rPr lang="en-US" sz="1800" dirty="0">
                <a:solidFill>
                  <a:srgbClr val="4A4A4A"/>
                </a:solidFill>
                <a:latin typeface="DM Sans" pitchFamily="34" charset="0"/>
                <a:ea typeface="DM Sans" pitchFamily="34" charset="-122"/>
                <a:cs typeface="DM Sans" pitchFamily="34" charset="-120"/>
              </a:rPr>
              <a:t> concrète de la base de données MySQL avec les types de données et les </a:t>
            </a:r>
            <a:r>
              <a:rPr lang="en-US" sz="1800" dirty="0" err="1">
                <a:solidFill>
                  <a:srgbClr val="4A4A4A"/>
                </a:solidFill>
                <a:latin typeface="DM Sans" pitchFamily="34" charset="0"/>
                <a:ea typeface="DM Sans" pitchFamily="34" charset="-122"/>
                <a:cs typeface="DM Sans" pitchFamily="34" charset="-120"/>
              </a:rPr>
              <a:t>contraintes</a:t>
            </a:r>
            <a:endParaRPr lang="fr-FR" dirty="0"/>
          </a:p>
        </p:txBody>
      </p:sp>
      <p:pic>
        <p:nvPicPr>
          <p:cNvPr id="5" name="Image 4">
            <a:extLst>
              <a:ext uri="{FF2B5EF4-FFF2-40B4-BE49-F238E27FC236}">
                <a16:creationId xmlns:a16="http://schemas.microsoft.com/office/drawing/2014/main" id="{C099A9F3-BF87-C08B-4B43-64B7666366B1}"/>
              </a:ext>
            </a:extLst>
          </p:cNvPr>
          <p:cNvPicPr>
            <a:picLocks noChangeAspect="1"/>
          </p:cNvPicPr>
          <p:nvPr/>
        </p:nvPicPr>
        <p:blipFill>
          <a:blip r:embed="rId2"/>
          <a:stretch>
            <a:fillRect/>
          </a:stretch>
        </p:blipFill>
        <p:spPr>
          <a:xfrm>
            <a:off x="2448581" y="2033194"/>
            <a:ext cx="8588765" cy="4980792"/>
          </a:xfrm>
          <a:prstGeom prst="rect">
            <a:avLst/>
          </a:prstGeom>
        </p:spPr>
      </p:pic>
    </p:spTree>
    <p:extLst>
      <p:ext uri="{BB962C8B-B14F-4D97-AF65-F5344CB8AC3E}">
        <p14:creationId xmlns:p14="http://schemas.microsoft.com/office/powerpoint/2010/main" val="107264309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278</TotalTime>
  <Words>800</Words>
  <Application>Microsoft Office PowerPoint</Application>
  <PresentationFormat>Personnalisé</PresentationFormat>
  <Paragraphs>97</Paragraphs>
  <Slides>13</Slides>
  <Notes>10</Notes>
  <HiddenSlides>0</HiddenSlides>
  <MMClips>0</MMClips>
  <ScaleCrop>false</ScaleCrop>
  <HeadingPairs>
    <vt:vector size="6" baseType="variant">
      <vt:variant>
        <vt:lpstr>Polices utilisées</vt:lpstr>
      </vt:variant>
      <vt:variant>
        <vt:i4>3</vt:i4>
      </vt:variant>
      <vt:variant>
        <vt:lpstr>Thème</vt:lpstr>
      </vt:variant>
      <vt:variant>
        <vt:i4>1</vt:i4>
      </vt:variant>
      <vt:variant>
        <vt:lpstr>Titres des diapositives</vt:lpstr>
      </vt:variant>
      <vt:variant>
        <vt:i4>13</vt:i4>
      </vt:variant>
    </vt:vector>
  </HeadingPairs>
  <TitlesOfParts>
    <vt:vector size="17" baseType="lpstr">
      <vt:lpstr>Arial</vt:lpstr>
      <vt:lpstr>DM Sans</vt:lpstr>
      <vt:lpstr>DM Sans Semi Bold</vt:lpstr>
      <vt:lpstr>Office Theme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user</dc:creator>
  <cp:lastModifiedBy>Francesca Ingrid Tchakounte</cp:lastModifiedBy>
  <cp:revision>2</cp:revision>
  <dcterms:created xsi:type="dcterms:W3CDTF">2025-12-11T01:01:51Z</dcterms:created>
  <dcterms:modified xsi:type="dcterms:W3CDTF">2025-12-11T15:49:19Z</dcterms:modified>
</cp:coreProperties>
</file>